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3" r:id="rId4"/>
    <p:sldId id="259" r:id="rId5"/>
    <p:sldId id="264" r:id="rId6"/>
    <p:sldId id="260" r:id="rId7"/>
    <p:sldId id="265" r:id="rId8"/>
    <p:sldId id="266" r:id="rId9"/>
    <p:sldId id="262" r:id="rId10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76B"/>
    <a:srgbClr val="000000"/>
    <a:srgbClr val="336699"/>
    <a:srgbClr val="A1006A"/>
    <a:srgbClr val="043B73"/>
    <a:srgbClr val="0A5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8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31224543-9FEE-4086-922E-1CBF0083959F}" type="datetimeFigureOut">
              <a:rPr lang="fr-CA"/>
              <a:pPr>
                <a:defRPr/>
              </a:pPr>
              <a:t>2012-03-26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82B9D7AD-6C2C-45DD-AD7E-B7026D6F5ED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6643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EC8E51C7-4790-412A-9DB1-AC6ABB015908}" type="datetimeFigureOut">
              <a:rPr lang="fr-CA"/>
              <a:pPr>
                <a:defRPr/>
              </a:pPr>
              <a:t>2012-03-26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895881C-8FB7-47F1-8724-7CB4EC60C7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1416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2BE63-8008-471F-A42A-6927FC2F8D0D}" type="slidenum">
              <a:rPr lang="fr-CA" smtClean="0">
                <a:solidFill>
                  <a:srgbClr val="000000"/>
                </a:solidFill>
              </a:rPr>
              <a:pPr/>
              <a:t>1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9595E-54DD-4D04-8E3D-AE09B770C68B}" type="slidenum">
              <a:rPr lang="fr-CA" smtClean="0">
                <a:solidFill>
                  <a:srgbClr val="000000"/>
                </a:solidFill>
              </a:rPr>
              <a:pPr/>
              <a:t>2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9595E-54DD-4D04-8E3D-AE09B770C68B}" type="slidenum">
              <a:rPr lang="fr-CA" smtClean="0">
                <a:solidFill>
                  <a:srgbClr val="000000"/>
                </a:solidFill>
              </a:rPr>
              <a:pPr/>
              <a:t>3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0FA08-5A6C-46C5-8023-13260032002B}" type="slidenum">
              <a:rPr lang="fr-CA" smtClean="0">
                <a:solidFill>
                  <a:srgbClr val="000000"/>
                </a:solidFill>
              </a:rPr>
              <a:pPr/>
              <a:t>4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0FA08-5A6C-46C5-8023-13260032002B}" type="slidenum">
              <a:rPr lang="fr-CA" smtClean="0">
                <a:solidFill>
                  <a:srgbClr val="000000"/>
                </a:solidFill>
              </a:rPr>
              <a:pPr/>
              <a:t>5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2CCE6-9D7C-4F01-88D5-FEBD2CE8F4F9}" type="slidenum">
              <a:rPr lang="fr-CA" smtClean="0">
                <a:solidFill>
                  <a:srgbClr val="000000"/>
                </a:solidFill>
              </a:rPr>
              <a:pPr/>
              <a:t>6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2CCE6-9D7C-4F01-88D5-FEBD2CE8F4F9}" type="slidenum">
              <a:rPr lang="fr-CA" smtClean="0">
                <a:solidFill>
                  <a:srgbClr val="000000"/>
                </a:solidFill>
              </a:rPr>
              <a:pPr/>
              <a:t>7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2CCE6-9D7C-4F01-88D5-FEBD2CE8F4F9}" type="slidenum">
              <a:rPr lang="fr-CA" smtClean="0">
                <a:solidFill>
                  <a:srgbClr val="000000"/>
                </a:solidFill>
              </a:rPr>
              <a:pPr/>
              <a:t>8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C178C-E998-4EDE-A706-44827170D190}" type="slidenum">
              <a:rPr lang="fr-CA" smtClean="0">
                <a:solidFill>
                  <a:srgbClr val="000000"/>
                </a:solidFill>
              </a:rPr>
              <a:pPr/>
              <a:t>9</a:t>
            </a:fld>
            <a:endParaRPr lang="fr-CA" smtClean="0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2F888D-5E6C-4275-9363-4E7A3CEA440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0A0D535-E877-4F9C-9981-293718C0471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44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>
              <a:solidFill>
                <a:srgbClr val="FFFFFF"/>
              </a:solidFill>
            </a:endParaRPr>
          </a:p>
        </p:txBody>
      </p:sp>
      <p:pic>
        <p:nvPicPr>
          <p:cNvPr id="5122" name="Image 11" descr="CIRDIS-V-noir-outline-0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851400"/>
            <a:ext cx="6262687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908050" y="690563"/>
            <a:ext cx="67595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fr-CA" sz="4000" b="1" dirty="0">
                <a:solidFill>
                  <a:schemeClr val="tx2"/>
                </a:solidFill>
                <a:cs typeface="Arial" charset="0"/>
              </a:rPr>
              <a:t>La politique canadienne en matière de RSE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908050" y="2540000"/>
            <a:ext cx="6751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2400" b="1" dirty="0" smtClean="0">
                <a:solidFill>
                  <a:srgbClr val="FFFFFF"/>
                </a:solidFill>
                <a:cs typeface="Arial" charset="0"/>
              </a:rPr>
              <a:t>Gabriel </a:t>
            </a:r>
            <a:r>
              <a:rPr lang="fr-CA" sz="2400" b="1" dirty="0">
                <a:solidFill>
                  <a:srgbClr val="FFFFFF"/>
                </a:solidFill>
                <a:cs typeface="Arial" charset="0"/>
              </a:rPr>
              <a:t>C. </a:t>
            </a:r>
            <a:r>
              <a:rPr lang="fr-CA" sz="2400" b="1" dirty="0" err="1">
                <a:solidFill>
                  <a:srgbClr val="FFFFFF"/>
                </a:solidFill>
                <a:cs typeface="Arial" charset="0"/>
              </a:rPr>
              <a:t>Goyette</a:t>
            </a:r>
            <a:endParaRPr lang="fr-CA" sz="2400" b="1" dirty="0">
              <a:solidFill>
                <a:srgbClr val="FFFFFF"/>
              </a:solidFill>
              <a:cs typeface="Arial" charset="0"/>
            </a:endParaRPr>
          </a:p>
          <a:p>
            <a:r>
              <a:rPr lang="fr-CA" sz="2400" b="1" dirty="0">
                <a:solidFill>
                  <a:srgbClr val="FFFFFF"/>
                </a:solidFill>
                <a:cs typeface="Arial" charset="0"/>
              </a:rPr>
              <a:t>Observatoire sur la coopération internationale</a:t>
            </a:r>
          </a:p>
          <a:p>
            <a:r>
              <a:rPr lang="fr-CA" sz="2400" b="1" dirty="0">
                <a:solidFill>
                  <a:srgbClr val="FFFFFF"/>
                </a:solidFill>
                <a:cs typeface="Arial" charset="0"/>
              </a:rPr>
              <a:t>Université du Québec à Montréal</a:t>
            </a:r>
            <a:endParaRPr lang="fr-FR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900113" y="4076700"/>
            <a:ext cx="143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b="1">
                <a:solidFill>
                  <a:srgbClr val="FFFFFF"/>
                </a:solidFill>
                <a:cs typeface="Arial" charset="0"/>
              </a:rPr>
              <a:t>26 mars 2012</a:t>
            </a: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Image 27" descr="Entete_Fac_sciences_p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37288"/>
            <a:ext cx="434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38100">
            <a:solidFill>
              <a:srgbClr val="2447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144000" cy="419100"/>
          </a:xfrm>
          <a:prstGeom prst="rect">
            <a:avLst/>
          </a:prstGeom>
          <a:solidFill>
            <a:srgbClr val="2447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595313" y="71438"/>
            <a:ext cx="4196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La politique canadienne en matière de RSE</a:t>
            </a:r>
            <a:endParaRPr lang="fr-CA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6661150" y="71438"/>
            <a:ext cx="167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pagination :  2 / 8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7850" y="977900"/>
            <a:ext cx="7810500" cy="389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Plan de la présentation</a:t>
            </a:r>
            <a:endParaRPr lang="fr-CA" sz="2000" b="1" dirty="0" smtClean="0">
              <a:solidFill>
                <a:srgbClr val="009BE2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b="1" dirty="0" smtClean="0">
                <a:solidFill>
                  <a:srgbClr val="043B73"/>
                </a:solidFill>
              </a:rPr>
              <a:t>1- L’importance du secteur minier				</a:t>
            </a: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	- Pour le Canada							- Pour l’Afrique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b="1" dirty="0" smtClean="0">
                <a:solidFill>
                  <a:srgbClr val="043B73"/>
                </a:solidFill>
                <a:cs typeface="Arial" charset="0"/>
              </a:rPr>
              <a:t>2- Les Tables rondes de 2007  </a:t>
            </a:r>
            <a:br>
              <a:rPr lang="fr-CA" b="1" dirty="0" smtClean="0">
                <a:solidFill>
                  <a:srgbClr val="043B73"/>
                </a:solidFill>
                <a:cs typeface="Arial" charset="0"/>
              </a:rPr>
            </a:b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	- Genèse								- Recommandations du rapport                                                                                                        	- Réponse du gouvernement (stratégie de 2009)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b="1" dirty="0" smtClean="0">
                <a:solidFill>
                  <a:srgbClr val="043B73"/>
                </a:solidFill>
                <a:cs typeface="Arial" charset="0"/>
              </a:rPr>
              <a:t>3- Le programme de l’ACDI en RSE					</a:t>
            </a: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- Niveaux et stratégies d’interventions				- Thèmes prioritaires de l’ACDI en </a:t>
            </a: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RSE</a:t>
            </a:r>
            <a:r>
              <a:rPr lang="fr-CA" b="1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			- Modalités d’intervention actuelles</a:t>
            </a:r>
            <a:endParaRPr lang="fr-CA" b="1" dirty="0" smtClean="0">
              <a:solidFill>
                <a:srgbClr val="009BE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Image 27" descr="Entete_Fac_sciences_p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37288"/>
            <a:ext cx="434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38100">
            <a:solidFill>
              <a:srgbClr val="2447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0"/>
            <a:ext cx="9144000" cy="419100"/>
          </a:xfrm>
          <a:prstGeom prst="rect">
            <a:avLst/>
          </a:prstGeom>
          <a:solidFill>
            <a:srgbClr val="2447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6661150" y="71438"/>
            <a:ext cx="167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pagination :  </a:t>
            </a:r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3 </a:t>
            </a:r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/ 8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7850" y="977900"/>
            <a:ext cx="7810500" cy="527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</a:rPr>
              <a:t>1- L’importance du secteur minier canadien dans le monde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buFontTx/>
              <a:buChar char="-"/>
              <a:tabLst>
                <a:tab pos="358775" algn="l"/>
                <a:tab pos="719138" algn="l"/>
              </a:tabLst>
            </a:pPr>
            <a:r>
              <a:rPr lang="fr-CA" dirty="0" smtClean="0">
                <a:solidFill>
                  <a:srgbClr val="009BE2"/>
                </a:solidFill>
                <a:cs typeface="Arial" charset="0"/>
              </a:rPr>
              <a:t>Les minières canadiennes représentent 43% des investissements en prospection minière dans le monde (RNC; 2008)	                  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buFontTx/>
              <a:buChar char="-"/>
              <a:tabLst>
                <a:tab pos="358775" algn="l"/>
                <a:tab pos="719138" algn="l"/>
              </a:tabLst>
            </a:pPr>
            <a:r>
              <a:rPr lang="fr-CA" dirty="0" smtClean="0">
                <a:solidFill>
                  <a:srgbClr val="009BE2"/>
                </a:solidFill>
                <a:cs typeface="Arial" charset="0"/>
              </a:rPr>
              <a:t>75% des entreprises d’exploration/exploitation minières sont incorporées au Canada (RNC; 2008)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buFontTx/>
              <a:buChar char="-"/>
              <a:tabLst>
                <a:tab pos="358775" algn="l"/>
                <a:tab pos="719138" algn="l"/>
              </a:tabLst>
            </a:pPr>
            <a:r>
              <a:rPr lang="fr-CA" dirty="0" smtClean="0">
                <a:solidFill>
                  <a:srgbClr val="009BE2"/>
                </a:solidFill>
                <a:cs typeface="Arial" charset="0"/>
              </a:rPr>
              <a:t>34 nouvelles inscriptions, plus de 13 millions de transactions pour une valeur négociée de 59 629 120 970$ (TSX &amp; TSXV; 29 fév. 2012)	</a:t>
            </a:r>
          </a:p>
          <a:p>
            <a:pPr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</a:rPr>
              <a:t>     L’importance du secteur minier en Afrique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buFontTx/>
              <a:buChar char="-"/>
              <a:tabLst>
                <a:tab pos="358775" algn="l"/>
                <a:tab pos="719138" algn="l"/>
              </a:tabLst>
            </a:pPr>
            <a:r>
              <a:rPr lang="fr-CA" dirty="0" smtClean="0">
                <a:solidFill>
                  <a:srgbClr val="009BE2"/>
                </a:solidFill>
                <a:cs typeface="Arial" charset="0"/>
              </a:rPr>
              <a:t>De 1995 à 2008: 73% des nouvelles exportations </a:t>
            </a:r>
            <a:r>
              <a:rPr lang="fr-CA" i="1" dirty="0" smtClean="0">
                <a:solidFill>
                  <a:srgbClr val="009BE2"/>
                </a:solidFill>
                <a:cs typeface="Arial" charset="0"/>
              </a:rPr>
              <a:t>ad valorem 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étaient dans le secteur minier (BM; 2011)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buFontTx/>
              <a:buChar char="-"/>
              <a:tabLst>
                <a:tab pos="358775" algn="l"/>
                <a:tab pos="719138" algn="l"/>
              </a:tabLst>
            </a:pPr>
            <a:r>
              <a:rPr lang="fr-CA" dirty="0" smtClean="0">
                <a:solidFill>
                  <a:srgbClr val="009BE2"/>
                </a:solidFill>
                <a:cs typeface="Arial" charset="0"/>
              </a:rPr>
              <a:t>En 2010, les profits nets des 40 plus importantes minières représentaient 110 milliards de dollars, en croissance de 156%           (S. </a:t>
            </a:r>
            <a:r>
              <a:rPr lang="fr-CA" dirty="0" err="1" smtClean="0">
                <a:solidFill>
                  <a:srgbClr val="009BE2"/>
                </a:solidFill>
                <a:cs typeface="Arial" charset="0"/>
              </a:rPr>
              <a:t>Karingi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, CEA)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buFontTx/>
              <a:buChar char="-"/>
              <a:tabLst>
                <a:tab pos="358775" algn="l"/>
                <a:tab pos="719138" algn="l"/>
              </a:tabLst>
            </a:pPr>
            <a:endParaRPr lang="fr-CA" b="1" dirty="0" smtClean="0">
              <a:solidFill>
                <a:srgbClr val="009BE2"/>
              </a:solidFill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95313" y="71438"/>
            <a:ext cx="4196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La politique canadienne en matière de RSE</a:t>
            </a:r>
            <a:endParaRPr lang="fr-CA" sz="1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27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6"/>
          <p:cNvSpPr txBox="1">
            <a:spLocks noChangeArrowheads="1"/>
          </p:cNvSpPr>
          <p:nvPr/>
        </p:nvSpPr>
        <p:spPr bwMode="auto">
          <a:xfrm>
            <a:off x="595313" y="30480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 sz="2400" b="1">
              <a:solidFill>
                <a:srgbClr val="0A55A0"/>
              </a:solidFill>
              <a:latin typeface="Calibri" pitchFamily="34" charset="0"/>
            </a:endParaRPr>
          </a:p>
        </p:txBody>
      </p:sp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0" y="0"/>
            <a:ext cx="9144000" cy="419100"/>
          </a:xfrm>
          <a:prstGeom prst="rect">
            <a:avLst/>
          </a:prstGeom>
          <a:solidFill>
            <a:srgbClr val="2447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219" name="Image 41" descr="Entete_Fac_sciences_p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37288"/>
            <a:ext cx="434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38100">
            <a:solidFill>
              <a:srgbClr val="2447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6661150" y="71438"/>
            <a:ext cx="167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pagination :  </a:t>
            </a:r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4 </a:t>
            </a:r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/ 8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>
            <a:off x="179512" y="445596"/>
            <a:ext cx="8748712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>
                <a:solidFill>
                  <a:srgbClr val="043B73"/>
                </a:solidFill>
                <a:cs typeface="Arial" charset="0"/>
              </a:rPr>
              <a:t>2</a:t>
            </a: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-</a:t>
            </a:r>
            <a:r>
              <a:rPr lang="fr-CA" sz="2000" b="1" dirty="0">
                <a:solidFill>
                  <a:srgbClr val="043B73"/>
                </a:solidFill>
                <a:cs typeface="Arial" charset="0"/>
              </a:rPr>
              <a:t>	Les Tables rondes de 2007</a:t>
            </a:r>
            <a:r>
              <a:rPr lang="fr-CA" sz="2000" b="1" dirty="0">
                <a:solidFill>
                  <a:srgbClr val="009BE2"/>
                </a:solidFill>
                <a:cs typeface="Arial" charset="0"/>
              </a:rPr>
              <a:t/>
            </a:r>
            <a:br>
              <a:rPr lang="fr-CA" sz="2000" b="1" dirty="0">
                <a:solidFill>
                  <a:srgbClr val="009BE2"/>
                </a:solidFill>
                <a:cs typeface="Arial" charset="0"/>
              </a:rPr>
            </a:br>
            <a:r>
              <a:rPr lang="fr-CA" b="1" u="sng" dirty="0" smtClean="0">
                <a:solidFill>
                  <a:srgbClr val="009BE2"/>
                </a:solidFill>
                <a:cs typeface="Arial" charset="0"/>
              </a:rPr>
              <a:t>Genèse: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						    i) Comité permanent des affaires étrangères et du commerce international, 14e rapport intitulé : </a:t>
            </a:r>
            <a:r>
              <a:rPr lang="fr-CA" i="1" dirty="0" smtClean="0">
                <a:solidFill>
                  <a:srgbClr val="009BE2"/>
                </a:solidFill>
                <a:cs typeface="Arial" charset="0"/>
              </a:rPr>
              <a:t>L'exploitation minière dans les pays en développement - La responsabilité sociale </a:t>
            </a:r>
            <a:r>
              <a:rPr lang="fr-CA" i="1" dirty="0">
                <a:solidFill>
                  <a:srgbClr val="009BE2"/>
                </a:solidFill>
                <a:cs typeface="Arial" charset="0"/>
              </a:rPr>
              <a:t>des entreprises</a:t>
            </a:r>
            <a:r>
              <a:rPr lang="fr-CA" dirty="0">
                <a:solidFill>
                  <a:srgbClr val="009BE2"/>
                </a:solidFill>
                <a:cs typeface="Arial" charset="0"/>
              </a:rPr>
              <a:t> (2005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)			                 ii</a:t>
            </a:r>
            <a:r>
              <a:rPr lang="fr-CA" dirty="0">
                <a:solidFill>
                  <a:srgbClr val="009BE2"/>
                </a:solidFill>
                <a:cs typeface="Arial" charset="0"/>
              </a:rPr>
              <a:t>) Réponse gouvernementale : </a:t>
            </a:r>
            <a:r>
              <a:rPr lang="fr-CA" i="1" dirty="0">
                <a:solidFill>
                  <a:srgbClr val="009BE2"/>
                </a:solidFill>
                <a:cs typeface="Arial" charset="0"/>
              </a:rPr>
              <a:t>L’exploitation minière dans les pays en développement et la responsabilité sociale des entreprises 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(octobre 2005)		- Cette réponse institue le processus des Tables rondes.				     a) multipartite (entreprises, gouvernement, spécialistes et OSC);			     b) consultation nationale et s’inscrivant dans la durée;		  iii</a:t>
            </a:r>
            <a:r>
              <a:rPr lang="fr-CA" dirty="0">
                <a:solidFill>
                  <a:srgbClr val="009BE2"/>
                </a:solidFill>
                <a:cs typeface="Arial" charset="0"/>
              </a:rPr>
              <a:t>) </a:t>
            </a:r>
            <a:r>
              <a:rPr lang="fr-CA" i="1" dirty="0">
                <a:solidFill>
                  <a:srgbClr val="009BE2"/>
                </a:solidFill>
                <a:cs typeface="Arial" charset="0"/>
              </a:rPr>
              <a:t>Tables rondes nationales sur la RSE et l'industrie extractive canadienne dans les pays en </a:t>
            </a:r>
            <a:r>
              <a:rPr lang="fr-CA" i="1" dirty="0" smtClean="0">
                <a:solidFill>
                  <a:srgbClr val="009BE2"/>
                </a:solidFill>
                <a:cs typeface="Arial" charset="0"/>
              </a:rPr>
              <a:t>développement 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(mars 2007)</a:t>
            </a:r>
            <a:r>
              <a:rPr lang="fr-CA" i="1" dirty="0" smtClean="0">
                <a:solidFill>
                  <a:srgbClr val="009BE2"/>
                </a:solidFill>
                <a:cs typeface="Arial" charset="0"/>
              </a:rPr>
              <a:t>					      </a:t>
            </a:r>
            <a:r>
              <a:rPr lang="fr-CA" b="1" u="sng" dirty="0" smtClean="0">
                <a:solidFill>
                  <a:srgbClr val="009BE2"/>
                </a:solidFill>
                <a:cs typeface="Arial" charset="0"/>
              </a:rPr>
              <a:t>Recommandations du </a:t>
            </a:r>
            <a:r>
              <a:rPr lang="fr-CA" b="1" u="sng" dirty="0">
                <a:solidFill>
                  <a:srgbClr val="009BE2"/>
                </a:solidFill>
                <a:cs typeface="Arial" charset="0"/>
              </a:rPr>
              <a:t>rapport: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    				1) Un cadre canadien de RSE basé sur les standards internationaux (court 	terme) et les normes internationales des droits humains (3 à 5 ans);		2) Adoption du système de reddition de compte GRI (Global </a:t>
            </a:r>
            <a:r>
              <a:rPr lang="fr-CA" dirty="0" err="1" smtClean="0">
                <a:solidFill>
                  <a:srgbClr val="009BE2"/>
                </a:solidFill>
                <a:cs typeface="Arial" charset="0"/>
              </a:rPr>
              <a:t>Reporting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 	Initiative) incluant pour le FICA et EDC;					3) La nomination d’un ombudsman indépendant et d’un comité tripartite de 	contrôle et de conformité; </a:t>
            </a:r>
            <a:r>
              <a:rPr lang="fr-CA" b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fr-CA" b="1" dirty="0" smtClean="0">
                <a:solidFill>
                  <a:srgbClr val="000000"/>
                </a:solidFill>
                <a:cs typeface="Arial" charset="0"/>
              </a:rPr>
              <a:t>						</a:t>
            </a:r>
            <a:r>
              <a:rPr lang="fr-CA" dirty="0">
                <a:solidFill>
                  <a:srgbClr val="009BE2"/>
                </a:solidFill>
                <a:cs typeface="Arial" charset="0"/>
              </a:rPr>
              <a:t>4) Création d’un centre d’excellence en RSE pour développer les capacités 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publiques canadiennes.</a:t>
            </a:r>
            <a:endParaRPr lang="fr-CA" dirty="0">
              <a:solidFill>
                <a:srgbClr val="009BE2"/>
              </a:solidFill>
              <a:cs typeface="Arial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95313" y="71438"/>
            <a:ext cx="4196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La politique canadienne en matière de RSE</a:t>
            </a:r>
            <a:endParaRPr lang="fr-CA" sz="16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6"/>
          <p:cNvSpPr txBox="1">
            <a:spLocks noChangeArrowheads="1"/>
          </p:cNvSpPr>
          <p:nvPr/>
        </p:nvSpPr>
        <p:spPr bwMode="auto">
          <a:xfrm>
            <a:off x="595313" y="30480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 sz="2400" b="1">
              <a:solidFill>
                <a:srgbClr val="0A55A0"/>
              </a:solidFill>
              <a:latin typeface="Calibri" pitchFamily="34" charset="0"/>
            </a:endParaRPr>
          </a:p>
        </p:txBody>
      </p:sp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0" y="0"/>
            <a:ext cx="9144000" cy="419100"/>
          </a:xfrm>
          <a:prstGeom prst="rect">
            <a:avLst/>
          </a:prstGeom>
          <a:solidFill>
            <a:srgbClr val="2447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219" name="Image 41" descr="Entete_Fac_sciences_p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37288"/>
            <a:ext cx="434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38100">
            <a:solidFill>
              <a:srgbClr val="2447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6661150" y="71438"/>
            <a:ext cx="167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pagination :  </a:t>
            </a:r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5 </a:t>
            </a:r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/ 8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>
            <a:off x="179512" y="614770"/>
            <a:ext cx="8748712" cy="474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2-</a:t>
            </a:r>
            <a:r>
              <a:rPr lang="fr-CA" sz="2000" b="1" dirty="0">
                <a:solidFill>
                  <a:srgbClr val="043B73"/>
                </a:solidFill>
                <a:cs typeface="Arial" charset="0"/>
              </a:rPr>
              <a:t>	Les Tables rondes de </a:t>
            </a: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2007 (suite)</a:t>
            </a:r>
            <a:r>
              <a:rPr lang="fr-CA" sz="2000" b="1" dirty="0">
                <a:solidFill>
                  <a:srgbClr val="009BE2"/>
                </a:solidFill>
                <a:cs typeface="Arial" charset="0"/>
              </a:rPr>
              <a:t/>
            </a:r>
            <a:br>
              <a:rPr lang="fr-CA" sz="2000" b="1" dirty="0">
                <a:solidFill>
                  <a:srgbClr val="009BE2"/>
                </a:solidFill>
                <a:cs typeface="Arial" charset="0"/>
              </a:rPr>
            </a:br>
            <a:r>
              <a:rPr lang="fr-CA" b="1" u="sng" dirty="0" smtClean="0">
                <a:solidFill>
                  <a:srgbClr val="009BE2"/>
                </a:solidFill>
                <a:cs typeface="Arial" charset="0"/>
              </a:rPr>
              <a:t>Réponse du gouvernement</a:t>
            </a:r>
            <a:r>
              <a:rPr lang="fr-CA" i="1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i="1" dirty="0" smtClean="0">
                <a:solidFill>
                  <a:srgbClr val="009BE2"/>
                </a:solidFill>
                <a:cs typeface="Arial" charset="0"/>
              </a:rPr>
              <a:t>				      Stratégie </a:t>
            </a:r>
            <a:r>
              <a:rPr lang="fr-CA" i="1" dirty="0">
                <a:solidFill>
                  <a:srgbClr val="009BE2"/>
                </a:solidFill>
                <a:cs typeface="Arial" charset="0"/>
              </a:rPr>
              <a:t>nationale Renforcer l’avantage canadien </a:t>
            </a:r>
            <a:r>
              <a:rPr lang="fr-CA" dirty="0">
                <a:solidFill>
                  <a:srgbClr val="009BE2"/>
                </a:solidFill>
                <a:cs typeface="Arial" charset="0"/>
              </a:rPr>
              <a:t>(2009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) reposant sur 4 piliers:   1) Centre d’excellence sur la responsabilité sociale des entreprises;		   2) Nomination d’un conseillé à la RSE;					   3) La promotion auprès des entreprises canadiennes des standards internationaux;		      					   4) L’amélioration de la capacité des PED pour accroître les retombées positives des IDE et des capacités institutionnelles de gestion du secteur extractif.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b="1" u="sng" dirty="0">
                <a:solidFill>
                  <a:srgbClr val="009BE2"/>
                </a:solidFill>
                <a:cs typeface="Arial" charset="0"/>
              </a:rPr>
              <a:t>Mise en </a:t>
            </a:r>
            <a:r>
              <a:rPr lang="fr-CA" b="1" u="sng" dirty="0" smtClean="0">
                <a:solidFill>
                  <a:srgbClr val="009BE2"/>
                </a:solidFill>
                <a:cs typeface="Arial" charset="0"/>
              </a:rPr>
              <a:t>œuvre 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				           Selon Bill Singleton: lors du dernier exercice financier ce sont 8 milliards qui ont été investis par le gouvernement du Canada dans des projets liés au développement des capacités et au secteur extractif (mai 2011),</a:t>
            </a:r>
            <a:endParaRPr lang="fr-CA" b="1" u="sng" dirty="0">
              <a:solidFill>
                <a:srgbClr val="009BE2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b="1" u="sng" dirty="0" smtClean="0">
                <a:solidFill>
                  <a:srgbClr val="009BE2"/>
                </a:solidFill>
                <a:cs typeface="Arial" charset="0"/>
              </a:rPr>
              <a:t>La responsabilité de l’ACDI: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			          L’ACDI hérite du 4</a:t>
            </a:r>
            <a:r>
              <a:rPr lang="fr-CA" baseline="30000" dirty="0" smtClean="0">
                <a:solidFill>
                  <a:srgbClr val="009BE2"/>
                </a:solidFill>
                <a:cs typeface="Arial" charset="0"/>
              </a:rPr>
              <a:t>e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 pilier, notamment en raison du fait que près de 50% des pays de concentration actuels de l’ACDI disposent d’un secteur extractif important.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95313" y="71438"/>
            <a:ext cx="4196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La politique canadienne en matière de RSE</a:t>
            </a:r>
            <a:endParaRPr lang="fr-CA" sz="1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738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ChangeArrowheads="1"/>
          </p:cNvSpPr>
          <p:nvPr/>
        </p:nvSpPr>
        <p:spPr bwMode="auto">
          <a:xfrm>
            <a:off x="0" y="0"/>
            <a:ext cx="9144000" cy="419100"/>
          </a:xfrm>
          <a:prstGeom prst="rect">
            <a:avLst/>
          </a:prstGeom>
          <a:solidFill>
            <a:srgbClr val="2447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95313" y="30480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 sz="2400" b="1">
              <a:solidFill>
                <a:srgbClr val="0A55A0"/>
              </a:solidFill>
              <a:latin typeface="Calibri" pitchFamily="34" charset="0"/>
            </a:endParaRPr>
          </a:p>
        </p:txBody>
      </p:sp>
      <p:pic>
        <p:nvPicPr>
          <p:cNvPr id="11267" name="Image 16" descr="Entete_Fac_sciences_p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37288"/>
            <a:ext cx="434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38100">
            <a:solidFill>
              <a:srgbClr val="2447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577850" y="977900"/>
            <a:ext cx="7810500" cy="506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3- Le programme de l’ACDI en RSE			      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	</a:t>
            </a:r>
            <a:r>
              <a:rPr lang="fr-CA" b="1" u="sng" dirty="0" smtClean="0">
                <a:solidFill>
                  <a:srgbClr val="009BE2"/>
                </a:solidFill>
                <a:cs typeface="Arial" charset="0"/>
              </a:rPr>
              <a:t>Niveaux et stratégies d’interventions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			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b="1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	Multilatéral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: Promotion du renforcement des standards 	internationaux et de leur adoption. Le véhicule prioritaire (ACDI) est  	l’initiative pour la transparence des industries extractives (ITIE).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</a:t>
            </a: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Bilatéral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: Accroître les capacités des États partenaires à négocier 	avec les entreprises et à gérer efficacement leurs redevances. Ce 	niveau est le plus important en termes financiers pour l’agence.	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Projet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 : Développer les capacités des communautés à négocier 	avec les entreprises pour atténuer les asymétries initiales.</a:t>
            </a:r>
            <a:endParaRPr lang="fr-CA" b="1" u="sng" dirty="0" smtClean="0">
              <a:solidFill>
                <a:srgbClr val="009BE2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		* Au niveau canadien: 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l’ACDI dispose du statut d’observateur au 	Centre d’excellence en RSE.</a:t>
            </a:r>
            <a:endParaRPr lang="fr-CA" b="1" dirty="0" smtClean="0">
              <a:solidFill>
                <a:srgbClr val="009BE2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b="1" dirty="0" smtClean="0">
              <a:solidFill>
                <a:srgbClr val="009BE2"/>
              </a:solidFill>
              <a:cs typeface="Arial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6661150" y="71438"/>
            <a:ext cx="167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pagination :  </a:t>
            </a:r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6 </a:t>
            </a:r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/ 8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95313" y="71438"/>
            <a:ext cx="4196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La politique canadienne en matière de RSE</a:t>
            </a:r>
            <a:endParaRPr lang="fr-CA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440479"/>
            <a:ext cx="8280920" cy="4364785"/>
          </a:xfrm>
          <a:prstGeom prst="rect">
            <a:avLst/>
          </a:prstGeom>
          <a:solidFill>
            <a:srgbClr val="24476B"/>
          </a:solidFill>
        </p:spPr>
        <p:txBody>
          <a:bodyPr wrap="square" rtlCol="0"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chemeClr val="bg1"/>
                </a:solidFill>
                <a:cs typeface="Arial" charset="0"/>
              </a:rPr>
              <a:t>	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sz="2000" b="1" dirty="0" smtClean="0">
              <a:solidFill>
                <a:schemeClr val="bg1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sz="2000" b="1" dirty="0" smtClean="0">
              <a:solidFill>
                <a:schemeClr val="bg1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chemeClr val="bg1"/>
                </a:solidFill>
                <a:cs typeface="Arial" charset="0"/>
              </a:rPr>
              <a:t>	Pour fixer sa stratégie, l’ACDI a tenu en 2009-2010 quatre tables rondes avec des entreprises privées et des OSC pour définir les modalités de collaboration optimales pour les parties.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sz="2000" b="1" dirty="0" smtClean="0">
              <a:solidFill>
                <a:schemeClr val="bg1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dirty="0" smtClean="0">
              <a:solidFill>
                <a:schemeClr val="bg1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dirty="0" smtClean="0">
              <a:solidFill>
                <a:schemeClr val="bg1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dirty="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ChangeArrowheads="1"/>
          </p:cNvSpPr>
          <p:nvPr/>
        </p:nvSpPr>
        <p:spPr bwMode="auto">
          <a:xfrm>
            <a:off x="0" y="0"/>
            <a:ext cx="9144000" cy="419100"/>
          </a:xfrm>
          <a:prstGeom prst="rect">
            <a:avLst/>
          </a:prstGeom>
          <a:solidFill>
            <a:srgbClr val="2447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95313" y="30480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 sz="2400" b="1">
              <a:solidFill>
                <a:srgbClr val="0A55A0"/>
              </a:solidFill>
              <a:latin typeface="Calibri" pitchFamily="34" charset="0"/>
            </a:endParaRPr>
          </a:p>
        </p:txBody>
      </p:sp>
      <p:pic>
        <p:nvPicPr>
          <p:cNvPr id="11267" name="Image 16" descr="Entete_Fac_sciences_p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37288"/>
            <a:ext cx="434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38100">
            <a:solidFill>
              <a:srgbClr val="2447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577850" y="977900"/>
            <a:ext cx="781050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3- Le programme de l’ACDI en RSE (suite)			      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	</a:t>
            </a:r>
            <a:r>
              <a:rPr lang="fr-CA" b="1" u="sng" dirty="0" smtClean="0">
                <a:solidFill>
                  <a:srgbClr val="009BE2"/>
                </a:solidFill>
                <a:cs typeface="Arial" charset="0"/>
              </a:rPr>
              <a:t>Priorités thématiques en matière de RSE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	</a:t>
            </a:r>
            <a:endParaRPr lang="fr-CA" dirty="0">
              <a:solidFill>
                <a:srgbClr val="009BE2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1) Promouvoir la croissance durable par le désenclavement du secteur (développement de la filière de 2</a:t>
            </a:r>
            <a:r>
              <a:rPr lang="fr-CA" baseline="30000" dirty="0" smtClean="0">
                <a:solidFill>
                  <a:srgbClr val="009BE2"/>
                </a:solidFill>
                <a:cs typeface="Arial" charset="0"/>
              </a:rPr>
              <a:t>e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 et 3</a:t>
            </a:r>
            <a:r>
              <a:rPr lang="fr-CA" baseline="30000" dirty="0" smtClean="0">
                <a:solidFill>
                  <a:srgbClr val="009BE2"/>
                </a:solidFill>
                <a:cs typeface="Arial" charset="0"/>
              </a:rPr>
              <a:t>e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 transformation)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2) S’assurer que les États partenaires tirent davantage de l’exploitation de leurs ressources naturelles, notamment en matière de redevances, taxes et impôts en plus du développement de leurs infrastructures.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dirty="0">
                <a:solidFill>
                  <a:srgbClr val="009BE2"/>
                </a:solidFill>
                <a:cs typeface="Arial" charset="0"/>
              </a:rPr>
              <a:t>	</a:t>
            </a:r>
            <a:r>
              <a:rPr lang="fr-CA" dirty="0" smtClean="0">
                <a:solidFill>
                  <a:srgbClr val="009BE2"/>
                </a:solidFill>
                <a:cs typeface="Arial" charset="0"/>
              </a:rPr>
              <a:t>3) Réduire l’iniquité dans les négociations entre entreprises, États et communauté par le renforcement des capacités de négociation des acteurs institutionnels nationaux et locaux.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dirty="0">
              <a:solidFill>
                <a:srgbClr val="009BE2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endParaRPr lang="fr-CA" b="1" dirty="0" smtClean="0">
              <a:solidFill>
                <a:srgbClr val="009BE2"/>
              </a:solidFill>
              <a:cs typeface="Arial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6661150" y="71438"/>
            <a:ext cx="167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pagination :  </a:t>
            </a:r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7 </a:t>
            </a:r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/ 8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95313" y="71438"/>
            <a:ext cx="4196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La politique canadienne en matière de RSE</a:t>
            </a:r>
            <a:endParaRPr lang="fr-CA" sz="1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255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ChangeArrowheads="1"/>
          </p:cNvSpPr>
          <p:nvPr/>
        </p:nvSpPr>
        <p:spPr bwMode="auto">
          <a:xfrm>
            <a:off x="0" y="0"/>
            <a:ext cx="9144000" cy="419100"/>
          </a:xfrm>
          <a:prstGeom prst="rect">
            <a:avLst/>
          </a:prstGeom>
          <a:solidFill>
            <a:srgbClr val="2447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95313" y="30480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 sz="2400" b="1">
              <a:solidFill>
                <a:srgbClr val="0A55A0"/>
              </a:solidFill>
              <a:latin typeface="Calibri" pitchFamily="34" charset="0"/>
            </a:endParaRPr>
          </a:p>
        </p:txBody>
      </p:sp>
      <p:pic>
        <p:nvPicPr>
          <p:cNvPr id="11267" name="Image 16" descr="Entete_Fac_sciences_p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37288"/>
            <a:ext cx="4348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38100">
            <a:solidFill>
              <a:srgbClr val="24476B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666750" y="548680"/>
            <a:ext cx="7810500" cy="135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sz="2000" b="1" dirty="0" smtClean="0">
                <a:solidFill>
                  <a:srgbClr val="043B73"/>
                </a:solidFill>
                <a:cs typeface="Arial" charset="0"/>
              </a:rPr>
              <a:t>3- Le programme de l’ACDI en RSE (suite)			      </a:t>
            </a: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dirty="0" smtClean="0">
                <a:solidFill>
                  <a:srgbClr val="009BE2"/>
                </a:solidFill>
                <a:cs typeface="Arial" charset="0"/>
              </a:rPr>
              <a:t>		</a:t>
            </a:r>
            <a:endParaRPr lang="fr-CA" dirty="0">
              <a:solidFill>
                <a:srgbClr val="009BE2"/>
              </a:solidFill>
              <a:cs typeface="Arial" charset="0"/>
            </a:endParaRPr>
          </a:p>
          <a:p>
            <a:pPr marL="358775" indent="-358775">
              <a:lnSpc>
                <a:spcPct val="95000"/>
              </a:lnSpc>
              <a:spcAft>
                <a:spcPts val="1600"/>
              </a:spcAft>
              <a:tabLst>
                <a:tab pos="358775" algn="l"/>
                <a:tab pos="719138" algn="l"/>
              </a:tabLst>
            </a:pPr>
            <a:r>
              <a:rPr lang="fr-CA" b="1" dirty="0" smtClean="0">
                <a:solidFill>
                  <a:srgbClr val="009BE2"/>
                </a:solidFill>
                <a:cs typeface="Arial" charset="0"/>
              </a:rPr>
              <a:t>	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6661150" y="71438"/>
            <a:ext cx="167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pagination :  </a:t>
            </a:r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7 </a:t>
            </a:r>
            <a:r>
              <a:rPr lang="fr-CA" sz="1600" b="1" dirty="0">
                <a:solidFill>
                  <a:srgbClr val="FFFFFF"/>
                </a:solidFill>
                <a:cs typeface="Arial" charset="0"/>
              </a:rPr>
              <a:t>/ 8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95313" y="71438"/>
            <a:ext cx="4196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sz="1600" b="1" dirty="0" smtClean="0">
                <a:solidFill>
                  <a:srgbClr val="FFFFFF"/>
                </a:solidFill>
                <a:cs typeface="Arial" charset="0"/>
              </a:rPr>
              <a:t>La politique canadienne en matière de RSE</a:t>
            </a:r>
            <a:endParaRPr lang="fr-CA" sz="1600" b="1" dirty="0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5619"/>
              </p:ext>
            </p:extLst>
          </p:nvPr>
        </p:nvGraphicFramePr>
        <p:xfrm>
          <a:off x="666750" y="950479"/>
          <a:ext cx="7667412" cy="499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353750"/>
                <a:gridCol w="2741345"/>
                <a:gridCol w="1829723"/>
              </a:tblGrid>
              <a:tr h="690246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Partenaires</a:t>
                      </a:r>
                      <a:r>
                        <a:rPr lang="fr-CA" baseline="0" dirty="0" smtClean="0"/>
                        <a:t> du projet</a:t>
                      </a:r>
                      <a:endParaRPr lang="fr-CA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Pays</a:t>
                      </a:r>
                      <a:endParaRPr lang="fr-CA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Intervention</a:t>
                      </a:r>
                      <a:endParaRPr lang="fr-CA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Budget</a:t>
                      </a:r>
                      <a:r>
                        <a:rPr lang="fr-CA" baseline="0" dirty="0" smtClean="0"/>
                        <a:t> associé</a:t>
                      </a:r>
                      <a:endParaRPr lang="fr-CA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473915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Entraide</a:t>
                      </a:r>
                      <a:r>
                        <a:rPr lang="fr-CA" sz="1400" baseline="0" dirty="0" smtClean="0"/>
                        <a:t> universitaire mondiale / Rio Tinto Alcan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Ghana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i)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fr-CA" sz="1400" dirty="0" smtClean="0"/>
                        <a:t>Formation professionnelle directe</a:t>
                      </a:r>
                      <a:r>
                        <a:rPr lang="fr-CA" sz="1400" baseline="0" dirty="0" smtClean="0"/>
                        <a:t> (400 jeunes);</a:t>
                      </a:r>
                    </a:p>
                    <a:p>
                      <a:r>
                        <a:rPr lang="fr-CA" sz="1400" dirty="0" smtClean="0"/>
                        <a:t>ii) Accès à l’eau potable</a:t>
                      </a:r>
                      <a:r>
                        <a:rPr lang="fr-CA" sz="1400" baseline="0" dirty="0" smtClean="0"/>
                        <a:t> (134 000 personnes);</a:t>
                      </a:r>
                    </a:p>
                    <a:p>
                      <a:r>
                        <a:rPr lang="fr-CA" sz="1400" baseline="0" dirty="0" smtClean="0"/>
                        <a:t>iii) Renforcement des capacités locales (éducation).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Total:</a:t>
                      </a:r>
                      <a:r>
                        <a:rPr lang="fr-CA" sz="1400" baseline="0" dirty="0" smtClean="0"/>
                        <a:t> 928 000$</a:t>
                      </a:r>
                    </a:p>
                    <a:p>
                      <a:r>
                        <a:rPr lang="fr-CA" sz="1400" baseline="0" dirty="0" smtClean="0"/>
                        <a:t>ACDI: 500 000$ (54%)</a:t>
                      </a:r>
                    </a:p>
                    <a:p>
                      <a:r>
                        <a:rPr lang="fr-CA" sz="1400" baseline="0" dirty="0" smtClean="0"/>
                        <a:t>EUMC/Rio Tinto Alcan: 428 000$ 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944523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Plan Canada / IAMGOLD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Burkina Faso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Formation</a:t>
                      </a:r>
                      <a:r>
                        <a:rPr lang="fr-CA" sz="1400" baseline="0" dirty="0" smtClean="0"/>
                        <a:t> (13 communautés) pour secteur minier.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Total: 7,6 M$</a:t>
                      </a:r>
                    </a:p>
                    <a:p>
                      <a:r>
                        <a:rPr lang="fr-CA" sz="1400" dirty="0" smtClean="0"/>
                        <a:t>ACDI: 5,7 M$</a:t>
                      </a:r>
                      <a:r>
                        <a:rPr lang="fr-CA" sz="1400" baseline="0" dirty="0" smtClean="0"/>
                        <a:t> (75%)</a:t>
                      </a:r>
                    </a:p>
                    <a:p>
                      <a:r>
                        <a:rPr lang="fr-CA" sz="1400" baseline="0" dirty="0" smtClean="0"/>
                        <a:t>Plan: 0,9 M$</a:t>
                      </a:r>
                    </a:p>
                    <a:p>
                      <a:r>
                        <a:rPr lang="fr-CA" sz="1400" baseline="0" dirty="0" smtClean="0"/>
                        <a:t>IAMG.: 1 M$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944523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Vision Mondiale</a:t>
                      </a:r>
                      <a:r>
                        <a:rPr lang="fr-CA" sz="1400" baseline="0" dirty="0" smtClean="0"/>
                        <a:t> / </a:t>
                      </a:r>
                      <a:r>
                        <a:rPr lang="fr-CA" sz="1400" baseline="0" dirty="0" err="1" smtClean="0"/>
                        <a:t>Barrick</a:t>
                      </a:r>
                      <a:r>
                        <a:rPr lang="fr-CA" sz="1400" baseline="0" dirty="0" smtClean="0"/>
                        <a:t> Gold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Pérou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Accroissement du niveau de vie / revenus de 1 000 familles affectées par</a:t>
                      </a:r>
                      <a:r>
                        <a:rPr lang="fr-CA" sz="1400" baseline="0" dirty="0" smtClean="0"/>
                        <a:t> le projet minier (via support financier direct (agriculture)).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Total: 1 M$</a:t>
                      </a:r>
                    </a:p>
                    <a:p>
                      <a:r>
                        <a:rPr lang="fr-CA" sz="1400" dirty="0" smtClean="0"/>
                        <a:t>ACDI:</a:t>
                      </a:r>
                      <a:r>
                        <a:rPr lang="fr-CA" sz="1400" baseline="0" dirty="0" smtClean="0"/>
                        <a:t> 500 000$ (50%)</a:t>
                      </a:r>
                    </a:p>
                    <a:p>
                      <a:r>
                        <a:rPr lang="fr-CA" sz="1400" baseline="0" dirty="0" smtClean="0"/>
                        <a:t>VM/</a:t>
                      </a:r>
                      <a:r>
                        <a:rPr lang="fr-CA" sz="1400" baseline="0" dirty="0" err="1" smtClean="0"/>
                        <a:t>Barrick</a:t>
                      </a:r>
                      <a:r>
                        <a:rPr lang="fr-CA" sz="1400" baseline="0" dirty="0" smtClean="0"/>
                        <a:t>: 500 000$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944523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ACDI (initiative régionale andine pour la RSE)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Colombie (1/3),</a:t>
                      </a:r>
                      <a:r>
                        <a:rPr lang="fr-CA" sz="1400" baseline="0" dirty="0" smtClean="0"/>
                        <a:t> Pérou (1/3) et Bolivie (1/3)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i)</a:t>
                      </a:r>
                      <a:r>
                        <a:rPr lang="fr-CA" sz="1400" baseline="0" dirty="0" smtClean="0"/>
                        <a:t> Renforcement des capacités des leaders locaux;</a:t>
                      </a:r>
                    </a:p>
                    <a:p>
                      <a:r>
                        <a:rPr lang="fr-CA" sz="1400" dirty="0" smtClean="0"/>
                        <a:t>ii) Amélioration</a:t>
                      </a:r>
                      <a:r>
                        <a:rPr lang="fr-CA" sz="1400" baseline="0" dirty="0" smtClean="0"/>
                        <a:t> du dialogue entre secteur privé et population.</a:t>
                      </a:r>
                      <a:r>
                        <a:rPr lang="fr-CA" sz="1400" dirty="0" smtClean="0"/>
                        <a:t> 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Total:</a:t>
                      </a:r>
                      <a:r>
                        <a:rPr lang="fr-CA" sz="1400" baseline="0" dirty="0" smtClean="0"/>
                        <a:t> 20 M$</a:t>
                      </a:r>
                      <a:endParaRPr lang="fr-CA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24476B">
                            <a:shade val="30000"/>
                            <a:satMod val="115000"/>
                          </a:srgbClr>
                        </a:gs>
                        <a:gs pos="50000">
                          <a:srgbClr val="24476B">
                            <a:shade val="67500"/>
                            <a:satMod val="115000"/>
                          </a:srgbClr>
                        </a:gs>
                        <a:gs pos="100000">
                          <a:srgbClr val="24476B">
                            <a:shade val="100000"/>
                            <a:satMod val="115000"/>
                          </a:srgb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5313" y="873968"/>
            <a:ext cx="7937698" cy="5078313"/>
          </a:xfrm>
          <a:prstGeom prst="rect">
            <a:avLst/>
          </a:prstGeom>
          <a:solidFill>
            <a:srgbClr val="24476B"/>
          </a:solidFill>
        </p:spPr>
        <p:txBody>
          <a:bodyPr wrap="square" rtlCol="0">
            <a:spAutoFit/>
          </a:bodyPr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Développement du secteur privé:</a:t>
            </a:r>
          </a:p>
          <a:p>
            <a:r>
              <a:rPr lang="fr-CA" dirty="0" smtClean="0"/>
              <a:t>     1) Politique de l’industrie extractive et gestion administrative: 75%</a:t>
            </a:r>
          </a:p>
          <a:p>
            <a:r>
              <a:rPr lang="fr-CA" dirty="0" smtClean="0"/>
              <a:t>         </a:t>
            </a:r>
            <a:r>
              <a:rPr lang="fr-CA" i="1" dirty="0" err="1" smtClean="0"/>
              <a:t>Mineral</a:t>
            </a:r>
            <a:r>
              <a:rPr lang="fr-CA" i="1" dirty="0" smtClean="0"/>
              <a:t>/</a:t>
            </a:r>
            <a:r>
              <a:rPr lang="fr-CA" i="1" dirty="0" err="1" smtClean="0"/>
              <a:t>mining</a:t>
            </a:r>
            <a:r>
              <a:rPr lang="fr-CA" i="1" dirty="0" smtClean="0"/>
              <a:t> </a:t>
            </a:r>
            <a:r>
              <a:rPr lang="fr-CA" i="1" dirty="0" err="1" smtClean="0"/>
              <a:t>policy</a:t>
            </a:r>
            <a:r>
              <a:rPr lang="fr-CA" i="1" dirty="0" smtClean="0"/>
              <a:t> and administrative management</a:t>
            </a:r>
            <a:endParaRPr lang="fr-CA" dirty="0" smtClean="0"/>
          </a:p>
          <a:p>
            <a:r>
              <a:rPr lang="fr-CA" dirty="0" smtClean="0"/>
              <a:t>     2) Services et institutions de soutien commerciaux: 25%</a:t>
            </a:r>
          </a:p>
          <a:p>
            <a:r>
              <a:rPr lang="fr-CA" dirty="0"/>
              <a:t> </a:t>
            </a:r>
            <a:r>
              <a:rPr lang="fr-CA" dirty="0" smtClean="0"/>
              <a:t>        </a:t>
            </a:r>
            <a:r>
              <a:rPr lang="fr-CA" i="1" dirty="0" smtClean="0"/>
              <a:t>Business support services and institutions</a:t>
            </a:r>
          </a:p>
          <a:p>
            <a:endParaRPr lang="fr-CA" dirty="0"/>
          </a:p>
          <a:p>
            <a:r>
              <a:rPr lang="fr-CA" dirty="0" smtClean="0"/>
              <a:t>« Le projet contribue également à promouvoir la responsabilité sociale des entreprises (RSE) en encourageant les partenariats entre entreprises du secteur extractif et d’autres intervenants […] »</a:t>
            </a:r>
            <a:endParaRPr lang="fr-CA" dirty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4088540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595313" y="30480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n-US" sz="2400" b="1">
              <a:solidFill>
                <a:srgbClr val="0A55A0"/>
              </a:solidFill>
              <a:latin typeface="Calibri" pitchFamily="34" charset="0"/>
            </a:endParaRPr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900113" y="4076700"/>
            <a:ext cx="14491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CA" b="1" dirty="0" smtClean="0">
                <a:solidFill>
                  <a:srgbClr val="000000"/>
                </a:solidFill>
                <a:cs typeface="Arial" charset="0"/>
              </a:rPr>
              <a:t>26 mars 2012</a:t>
            </a:r>
            <a:endParaRPr lang="fr-FR" b="1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316" name="Image 11" descr="CIRDIS-V-noir-outline-0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4851400"/>
            <a:ext cx="6262687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908050" y="2044700"/>
            <a:ext cx="503237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fr-CA" sz="4000" b="1" dirty="0">
                <a:solidFill>
                  <a:srgbClr val="000000"/>
                </a:solidFill>
                <a:cs typeface="Arial" charset="0"/>
              </a:rPr>
              <a:t>La politique canadienne en matière de </a:t>
            </a:r>
            <a:r>
              <a:rPr lang="fr-CA" sz="4000" b="1" dirty="0" smtClean="0">
                <a:solidFill>
                  <a:srgbClr val="000000"/>
                </a:solidFill>
                <a:cs typeface="Arial" charset="0"/>
              </a:rPr>
              <a:t>RSE</a:t>
            </a:r>
            <a:endParaRPr lang="fr-CA" sz="40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Sciences Humaines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600040"/>
      </a:accent1>
      <a:accent2>
        <a:srgbClr val="A1006A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4888</TotalTime>
  <Words>433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Universite du Quebec a Montreal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Faucher, Pierre</dc:creator>
  <cp:lastModifiedBy>Gabriel C. Goyette</cp:lastModifiedBy>
  <cp:revision>101</cp:revision>
  <dcterms:created xsi:type="dcterms:W3CDTF">2011-05-16T19:19:06Z</dcterms:created>
  <dcterms:modified xsi:type="dcterms:W3CDTF">2012-03-26T13:12:52Z</dcterms:modified>
</cp:coreProperties>
</file>