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5143500" type="screen16x9"/>
  <p:notesSz cx="6950075" cy="9236075"/>
  <p:embeddedFontLst>
    <p:embeddedFont>
      <p:font typeface="Source Code Pro" panose="020B0604020202020204" charset="0"/>
      <p:regular r:id="rId12"/>
      <p:bold r:id="rId13"/>
    </p:embeddedFont>
    <p:embeddedFont>
      <p:font typeface="Oswald" panose="020B060402020202020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6" y="-7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  <a:noFill/>
          <a:ln>
            <a:noFill/>
          </a:ln>
        </p:spPr>
        <p:txBody>
          <a:bodyPr lIns="92476" tIns="92476" rIns="92476" bIns="92476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6960022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4226100" y="2933549"/>
            <a:ext cx="691799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25" y="0"/>
            <a:ext cx="9144000" cy="31241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399" cy="2109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399" cy="1260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413275" y="2988275"/>
            <a:ext cx="910499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12000"/>
            </a:lvl1pPr>
            <a:lvl2pPr lvl="1" rtl="0">
              <a:spcBef>
                <a:spcPts val="0"/>
              </a:spcBef>
              <a:buSzPct val="100000"/>
              <a:defRPr sz="12000"/>
            </a:lvl2pPr>
            <a:lvl3pPr lvl="2" rtl="0">
              <a:spcBef>
                <a:spcPts val="0"/>
              </a:spcBef>
              <a:buSzPct val="100000"/>
              <a:defRPr sz="12000"/>
            </a:lvl3pPr>
            <a:lvl4pPr lvl="3" rtl="0">
              <a:spcBef>
                <a:spcPts val="0"/>
              </a:spcBef>
              <a:buSzPct val="100000"/>
              <a:defRPr sz="12000"/>
            </a:lvl4pPr>
            <a:lvl5pPr lvl="4" rtl="0">
              <a:spcBef>
                <a:spcPts val="0"/>
              </a:spcBef>
              <a:buSzPct val="100000"/>
              <a:defRPr sz="12000"/>
            </a:lvl5pPr>
            <a:lvl6pPr lvl="5" rtl="0">
              <a:spcBef>
                <a:spcPts val="0"/>
              </a:spcBef>
              <a:buSzPct val="100000"/>
              <a:defRPr sz="12000"/>
            </a:lvl6pPr>
            <a:lvl7pPr lvl="6" rtl="0">
              <a:spcBef>
                <a:spcPts val="0"/>
              </a:spcBef>
              <a:buSzPct val="100000"/>
              <a:defRPr sz="12000"/>
            </a:lvl7pPr>
            <a:lvl8pPr lvl="7" rtl="0">
              <a:spcBef>
                <a:spcPts val="0"/>
              </a:spcBef>
              <a:buSzPct val="100000"/>
              <a:defRPr sz="12000"/>
            </a:lvl8pPr>
            <a:lvl9pPr lvl="8" rtl="0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399" cy="151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29200" y="1275577"/>
            <a:ext cx="6140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5"/>
          <p:cNvCxnSpPr/>
          <p:nvPr/>
        </p:nvCxnSpPr>
        <p:spPr>
          <a:xfrm>
            <a:off x="429200" y="1275577"/>
            <a:ext cx="6140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899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899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18675" y="1457787"/>
            <a:ext cx="6140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618203"/>
            <a:ext cx="2807999" cy="295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099" cy="40856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fr">
                <a:solidFill>
                  <a:schemeClr val="lt1"/>
                </a:solidFill>
              </a:rPr>
              <a:t>‹N°›</a:t>
            </a:fld>
            <a:endParaRPr lang="fr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175"/>
            <a:ext cx="4572000" cy="5143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577199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199" cy="1789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fr"/>
              <a:t>‹N°›</a:t>
            </a:fld>
            <a:endParaRPr lang="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fr"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‹N°›</a:t>
            </a:fld>
            <a:endParaRPr lang="fr" sz="10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qsi.qc.ca/?Mot-des-porte-parole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399" cy="2109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Le CQFD au FSM 2016?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399" cy="126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 dirty="0"/>
              <a:t>L’appui des mouvements de femmes au Nord comme au Sud - une partie </a:t>
            </a:r>
            <a:r>
              <a:rPr lang="fr" dirty="0" smtClean="0"/>
              <a:t>de l’histoire </a:t>
            </a:r>
            <a:r>
              <a:rPr lang="fr" dirty="0"/>
              <a:t>du CQFD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Mouvement social, mouvement féministe?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Un mouvement social est </a:t>
            </a:r>
            <a:r>
              <a:rPr lang="fr">
                <a:solidFill>
                  <a:srgbClr val="CC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une somme d'actions</a:t>
            </a:r>
            <a:r>
              <a:rPr lang="fr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qui veulent la concrétisation d’une volonté de </a:t>
            </a:r>
            <a:r>
              <a:rPr lang="fr">
                <a:solidFill>
                  <a:srgbClr val="CC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progrès social</a:t>
            </a:r>
            <a:r>
              <a:rPr lang="fr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lvl="0" rtl="0">
              <a:spcBef>
                <a:spcPts val="0"/>
              </a:spcBef>
              <a:buNone/>
            </a:pPr>
            <a:r>
              <a:rPr lang="fr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Le mouvement féministe est « un mouvement tramé par de nombreuses associations et organisations qui situent les </a:t>
            </a:r>
            <a:r>
              <a:rPr lang="fr">
                <a:solidFill>
                  <a:srgbClr val="CC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femmes </a:t>
            </a:r>
            <a:r>
              <a:rPr lang="fr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en tant que sujets, actrices ou citoyennes à part entière dans ce vaste monde. Il </a:t>
            </a:r>
            <a:r>
              <a:rPr lang="fr">
                <a:solidFill>
                  <a:srgbClr val="CC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mobilise</a:t>
            </a:r>
            <a:r>
              <a:rPr lang="fr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un certain nombre de femmes autour de </a:t>
            </a:r>
            <a:r>
              <a:rPr lang="fr">
                <a:solidFill>
                  <a:srgbClr val="CC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revendications et d'actions pour l'égalité</a:t>
            </a:r>
            <a:r>
              <a:rPr lang="fr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l'équité,la justice sociale, la reconnaissance </a:t>
            </a:r>
            <a:r>
              <a:rPr lang="fr">
                <a:solidFill>
                  <a:srgbClr val="CC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et la valorisation des femmes et leurs droits</a:t>
            </a:r>
            <a:r>
              <a:rPr lang="fr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dans tous les domaines d'activités ».</a:t>
            </a:r>
          </a:p>
          <a:p>
            <a:pPr lvl="0" rtl="0">
              <a:spcBef>
                <a:spcPts val="0"/>
              </a:spcBef>
              <a:buNone/>
            </a:pPr>
            <a:r>
              <a:rPr lang="fr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Tirée de : Florence Montreynaud, 2003, </a:t>
            </a:r>
            <a:r>
              <a:rPr lang="fr" sz="1100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 Le féminisme : comprendre, agir, changer »</a:t>
            </a:r>
            <a:r>
              <a:rPr lang="fr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</a:p>
          <a:p>
            <a:pPr lvl="0">
              <a:spcBef>
                <a:spcPts val="0"/>
              </a:spcBef>
              <a:buNone/>
            </a:pPr>
            <a:endParaRPr sz="1100">
              <a:solidFill>
                <a:srgbClr val="25252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 dirty="0">
                <a:solidFill>
                  <a:schemeClr val="tx1">
                    <a:lumMod val="75000"/>
                  </a:schemeClr>
                </a:solidFill>
              </a:rPr>
              <a:t>Comité québécois femmes et développement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b="1" dirty="0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Tournée du Québec (1985)</a:t>
            </a:r>
          </a:p>
          <a:p>
            <a:pPr marL="457200" lvl="0" indent="-228600" algn="just" rtl="0">
              <a:spcBef>
                <a:spcPts val="0"/>
              </a:spcBef>
              <a:spcAft>
                <a:spcPts val="0"/>
              </a:spcAft>
              <a:buClr>
                <a:srgbClr val="252525"/>
              </a:buClr>
              <a:buFont typeface="Arial"/>
            </a:pPr>
            <a:r>
              <a:rPr lang="fr" dirty="0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Tournée organisée par des membres du CQFD: </a:t>
            </a:r>
            <a:r>
              <a:rPr lang="fr" dirty="0" smtClean="0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le </a:t>
            </a:r>
            <a:r>
              <a:rPr lang="fr" dirty="0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Centre de pastorale en milieu ouvrier (CPMO), </a:t>
            </a:r>
            <a:r>
              <a:rPr lang="fr" dirty="0" smtClean="0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Développement </a:t>
            </a:r>
            <a:r>
              <a:rPr lang="fr" dirty="0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et Paix, le YMCA, </a:t>
            </a:r>
            <a:r>
              <a:rPr lang="fr" dirty="0" smtClean="0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le CREDIL </a:t>
            </a:r>
            <a:r>
              <a:rPr lang="fr" dirty="0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et </a:t>
            </a:r>
            <a:r>
              <a:rPr lang="fr" dirty="0" smtClean="0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le périodique </a:t>
            </a:r>
            <a:r>
              <a:rPr lang="fr" i="1" dirty="0" smtClean="0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La </a:t>
            </a:r>
            <a:r>
              <a:rPr lang="fr" i="1" dirty="0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Vie en Rose </a:t>
            </a:r>
            <a:r>
              <a:rPr lang="fr" dirty="0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et en compagnie de 4 femmes venues du Nicaragua, du Guatemala, des Philippines et d’Afrique du Sud. </a:t>
            </a:r>
          </a:p>
          <a:p>
            <a:pPr marL="457200" lvl="0" indent="-228600" algn="just" rtl="0">
              <a:spcBef>
                <a:spcPts val="0"/>
              </a:spcBef>
              <a:spcAft>
                <a:spcPts val="0"/>
              </a:spcAft>
              <a:buClr>
                <a:srgbClr val="252525"/>
              </a:buClr>
              <a:buFont typeface="Arial"/>
            </a:pPr>
            <a:r>
              <a:rPr lang="fr" dirty="0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Cette tournée a permis de partager les luttes et les espoirs de ces 4 femmes et de tisser des liens de solidarité avec le mouvement des femmes et les groupes de solidarité internationale du Québec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25252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25252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25252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344025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dirty="0">
                <a:solidFill>
                  <a:schemeClr val="tx1">
                    <a:lumMod val="75000"/>
                  </a:schemeClr>
                </a:solidFill>
              </a:rPr>
              <a:t>Marche mondiale des femmes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fr" dirty="0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2000 - Première Marche mondiale des femmes -  6000 </a:t>
            </a:r>
            <a:r>
              <a:rPr lang="fr" dirty="0" smtClean="0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organisations </a:t>
            </a:r>
            <a:r>
              <a:rPr lang="fr" dirty="0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dans 169 pays y </a:t>
            </a:r>
            <a:r>
              <a:rPr lang="fr" dirty="0" smtClean="0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participent.</a:t>
            </a:r>
            <a:endParaRPr lang="fr" dirty="0">
              <a:solidFill>
                <a:srgbClr val="252525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fr" dirty="0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2005- La Charte mondiale des femmes. 15,000 personnes acceuillent la Charte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fr" dirty="0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2010 - 4 thèmes: Autonomie économique, accès aux ressources, violence, paix et démilitarisation. Mobilisation à Rimouski.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fr" dirty="0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2015 - Libérons nos corps, notre terre et nos territoires. Mobilisation à Trois-Rivières. 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344025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dirty="0" smtClean="0">
                <a:solidFill>
                  <a:schemeClr val="tx1">
                    <a:lumMod val="75000"/>
                  </a:schemeClr>
                </a:solidFill>
              </a:rPr>
              <a:t>MFF </a:t>
            </a:r>
            <a:r>
              <a:rPr lang="fr" dirty="0">
                <a:solidFill>
                  <a:schemeClr val="tx1">
                    <a:lumMod val="75000"/>
                  </a:schemeClr>
                </a:solidFill>
              </a:rPr>
              <a:t>: Appui du CQFD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61111"/>
            </a:pPr>
            <a:r>
              <a:rPr lang="fr" dirty="0">
                <a:solidFill>
                  <a:srgbClr val="252525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1997 </a:t>
            </a:r>
            <a:r>
              <a:rPr lang="fr" dirty="0">
                <a:latin typeface="Arial"/>
                <a:ea typeface="Arial"/>
                <a:cs typeface="Arial"/>
                <a:sym typeface="Arial"/>
              </a:rPr>
              <a:t>-2002 Participation au Comité de coordination de la Marche, volet international (Véronica Amberg - </a:t>
            </a:r>
            <a:r>
              <a:rPr lang="fr" dirty="0" smtClean="0">
                <a:latin typeface="Arial"/>
                <a:ea typeface="Arial"/>
                <a:cs typeface="Arial"/>
                <a:sym typeface="Arial"/>
              </a:rPr>
              <a:t>Cuso, Marcelle Sinclair – Développement et Paix, </a:t>
            </a:r>
            <a:r>
              <a:rPr lang="fr" dirty="0">
                <a:latin typeface="Arial"/>
                <a:ea typeface="Arial"/>
                <a:cs typeface="Arial"/>
                <a:sym typeface="Arial"/>
              </a:rPr>
              <a:t>Yolande Geadah - </a:t>
            </a:r>
            <a:r>
              <a:rPr lang="fr" dirty="0" smtClean="0">
                <a:latin typeface="Arial"/>
                <a:ea typeface="Arial"/>
                <a:cs typeface="Arial"/>
                <a:sym typeface="Arial"/>
              </a:rPr>
              <a:t>AQOCI).</a:t>
            </a:r>
          </a:p>
          <a:p>
            <a:pPr>
              <a:lnSpc>
                <a:spcPct val="100000"/>
              </a:lnSpc>
              <a:buClr>
                <a:srgbClr val="000000"/>
              </a:buClr>
              <a:buSzPct val="61111"/>
            </a:pPr>
            <a:r>
              <a:rPr lang="fr" dirty="0">
                <a:latin typeface="Arial"/>
                <a:ea typeface="Arial"/>
                <a:cs typeface="Arial"/>
                <a:sym typeface="Arial"/>
              </a:rPr>
              <a:t>(1998</a:t>
            </a:r>
            <a:r>
              <a:rPr lang="fr" dirty="0" smtClean="0"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fr" dirty="0">
                <a:latin typeface="Arial"/>
                <a:ea typeface="Arial"/>
                <a:cs typeface="Arial"/>
                <a:sym typeface="Arial"/>
              </a:rPr>
              <a:t> Suzanne Loiselle (Entreaide Missionnaire) et Denise Byrnes (CUSO) participent à la rencontre de la Coalition nationale des femmes contre la </a:t>
            </a:r>
            <a:r>
              <a:rPr lang="fr" dirty="0" smtClean="0">
                <a:latin typeface="Arial"/>
                <a:ea typeface="Arial"/>
                <a:cs typeface="Arial"/>
                <a:sym typeface="Arial"/>
              </a:rPr>
              <a:t>pauvreté. </a:t>
            </a:r>
            <a:endParaRPr lang="fr" dirty="0"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SzPct val="61111"/>
            </a:pPr>
            <a:r>
              <a:rPr lang="fr" dirty="0">
                <a:latin typeface="Arial"/>
                <a:ea typeface="Arial"/>
                <a:cs typeface="Arial"/>
                <a:sym typeface="Arial"/>
              </a:rPr>
              <a:t>(novembre 1999, octobre 2001</a:t>
            </a:r>
            <a:r>
              <a:rPr lang="fr" dirty="0" smtClean="0"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fr" dirty="0">
                <a:latin typeface="Arial"/>
                <a:ea typeface="Arial"/>
                <a:cs typeface="Arial"/>
                <a:sym typeface="Arial"/>
              </a:rPr>
              <a:t>Appui et participation aux rencontres </a:t>
            </a:r>
            <a:r>
              <a:rPr lang="fr" dirty="0" smtClean="0">
                <a:latin typeface="Arial"/>
                <a:ea typeface="Arial"/>
                <a:cs typeface="Arial"/>
                <a:sym typeface="Arial"/>
              </a:rPr>
              <a:t>internationales </a:t>
            </a:r>
            <a:r>
              <a:rPr lang="fr" dirty="0">
                <a:latin typeface="Arial"/>
                <a:ea typeface="Arial"/>
                <a:cs typeface="Arial"/>
                <a:sym typeface="Arial"/>
              </a:rPr>
              <a:t>de la </a:t>
            </a:r>
            <a:r>
              <a:rPr lang="fr" dirty="0" smtClean="0">
                <a:latin typeface="Arial"/>
                <a:ea typeface="Arial"/>
                <a:cs typeface="Arial"/>
                <a:sym typeface="Arial"/>
              </a:rPr>
              <a:t>Marche.</a:t>
            </a:r>
            <a:endParaRPr lang="fr" dirty="0"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SzPct val="61111"/>
            </a:pPr>
            <a:r>
              <a:rPr lang="fr" dirty="0" smtClean="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fr" dirty="0">
                <a:latin typeface="Arial"/>
                <a:ea typeface="Arial"/>
                <a:cs typeface="Arial"/>
                <a:sym typeface="Arial"/>
              </a:rPr>
              <a:t>octobre 2000, Washington) Représentation aux rencontres officielles de la Marche avec les dirigeants de la Banque Mondiale et du </a:t>
            </a:r>
            <a:r>
              <a:rPr lang="fr" dirty="0" smtClean="0">
                <a:latin typeface="Arial"/>
                <a:ea typeface="Arial"/>
                <a:cs typeface="Arial"/>
                <a:sym typeface="Arial"/>
              </a:rPr>
              <a:t>FMI.</a:t>
            </a:r>
            <a:endParaRPr lang="fr" dirty="0"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344025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dirty="0" smtClean="0">
                <a:solidFill>
                  <a:schemeClr val="tx1">
                    <a:lumMod val="75000"/>
                  </a:schemeClr>
                </a:solidFill>
              </a:rPr>
              <a:t>MFF </a:t>
            </a:r>
            <a:r>
              <a:rPr lang="fr" dirty="0">
                <a:solidFill>
                  <a:schemeClr val="tx1">
                    <a:lumMod val="75000"/>
                  </a:schemeClr>
                </a:solidFill>
              </a:rPr>
              <a:t>: Appui des OCIs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fr" dirty="0">
                <a:latin typeface="Arial"/>
                <a:ea typeface="Arial"/>
                <a:cs typeface="Arial"/>
                <a:sym typeface="Arial"/>
              </a:rPr>
              <a:t>Alternatives: Appui au collectifs de femmes du </a:t>
            </a:r>
            <a:r>
              <a:rPr lang="fr" dirty="0" smtClean="0">
                <a:latin typeface="Arial"/>
                <a:ea typeface="Arial"/>
                <a:cs typeface="Arial"/>
                <a:sym typeface="Arial"/>
              </a:rPr>
              <a:t>Burundi</a:t>
            </a:r>
            <a:r>
              <a:rPr lang="fr" dirty="0">
                <a:latin typeface="Arial"/>
                <a:ea typeface="Arial"/>
                <a:cs typeface="Arial"/>
                <a:sym typeface="Arial"/>
              </a:rPr>
              <a:t>, du </a:t>
            </a:r>
            <a:r>
              <a:rPr lang="fr" dirty="0" smtClean="0">
                <a:latin typeface="Arial"/>
                <a:ea typeface="Arial"/>
                <a:cs typeface="Arial"/>
                <a:sym typeface="Arial"/>
              </a:rPr>
              <a:t>RDC </a:t>
            </a:r>
            <a:r>
              <a:rPr lang="fr" dirty="0">
                <a:latin typeface="Arial"/>
                <a:ea typeface="Arial"/>
                <a:cs typeface="Arial"/>
                <a:sym typeface="Arial"/>
              </a:rPr>
              <a:t>et du Rwanda pour faciliter leur implication dans la MMF </a:t>
            </a:r>
            <a:r>
              <a:rPr lang="fr" dirty="0" smtClean="0">
                <a:latin typeface="Arial"/>
                <a:ea typeface="Arial"/>
                <a:cs typeface="Arial"/>
                <a:sym typeface="Arial"/>
              </a:rPr>
              <a:t>2000.</a:t>
            </a:r>
            <a:endParaRPr lang="fr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fr" dirty="0">
                <a:latin typeface="Arial"/>
                <a:ea typeface="Arial"/>
                <a:cs typeface="Arial"/>
                <a:sym typeface="Arial"/>
              </a:rPr>
              <a:t>Carrefour international: permet à 5 femmes africaines engagées dans les luttes féministes de se joindre au réseau de la FFQ comme ambassadrices de la MMF de </a:t>
            </a:r>
            <a:r>
              <a:rPr lang="fr" dirty="0" smtClean="0">
                <a:latin typeface="Arial"/>
                <a:ea typeface="Arial"/>
                <a:cs typeface="Arial"/>
                <a:sym typeface="Arial"/>
              </a:rPr>
              <a:t>2000.</a:t>
            </a:r>
            <a:endParaRPr lang="fr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fr" dirty="0">
                <a:latin typeface="Arial"/>
                <a:ea typeface="Arial"/>
                <a:cs typeface="Arial"/>
                <a:sym typeface="Arial"/>
              </a:rPr>
              <a:t>CUSO: envoi de coopérante pour mobilisation des femmes au Ghana, au Mozambique, au </a:t>
            </a:r>
            <a:r>
              <a:rPr lang="fr" dirty="0" smtClean="0">
                <a:latin typeface="Arial"/>
                <a:ea typeface="Arial"/>
                <a:cs typeface="Arial"/>
                <a:sym typeface="Arial"/>
              </a:rPr>
              <a:t>Pérou.</a:t>
            </a:r>
            <a:endParaRPr lang="fr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344025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dirty="0" smtClean="0">
                <a:solidFill>
                  <a:schemeClr val="tx1">
                    <a:lumMod val="75000"/>
                  </a:schemeClr>
                </a:solidFill>
              </a:rPr>
              <a:t>MFF </a:t>
            </a:r>
            <a:r>
              <a:rPr lang="fr" dirty="0">
                <a:solidFill>
                  <a:schemeClr val="tx1">
                    <a:lumMod val="75000"/>
                  </a:schemeClr>
                </a:solidFill>
              </a:rPr>
              <a:t>: Appui des OCIs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fr" dirty="0">
                <a:latin typeface="Arial"/>
                <a:ea typeface="Arial"/>
                <a:cs typeface="Arial"/>
                <a:sym typeface="Arial"/>
              </a:rPr>
              <a:t>Développement et Paix: appui de $135,000 pour la coordination mondiale de la </a:t>
            </a:r>
            <a:r>
              <a:rPr lang="fr" dirty="0" smtClean="0">
                <a:latin typeface="Arial"/>
                <a:ea typeface="Arial"/>
                <a:cs typeface="Arial"/>
                <a:sym typeface="Arial"/>
              </a:rPr>
              <a:t>marche.</a:t>
            </a:r>
            <a:endParaRPr lang="fr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fr" dirty="0">
                <a:latin typeface="Arial"/>
                <a:ea typeface="Arial"/>
                <a:cs typeface="Arial"/>
                <a:sym typeface="Arial"/>
              </a:rPr>
              <a:t>Oxfam QC, verse $125,000 en appui à la Marche, particulièrment au Coordination national de la MMF au Bénin, au Burkna Faso, en République Centreafriciane, et au Maroc,  ainsi que des groupes de femmes: L’Association tunisienne des femmes démocrates, Le Bureau juridique des femmes de Cochambamba, et le Movimiento Salvadoreno de </a:t>
            </a:r>
            <a:r>
              <a:rPr lang="fr" dirty="0" smtClean="0">
                <a:latin typeface="Arial"/>
                <a:ea typeface="Arial"/>
                <a:cs typeface="Arial"/>
                <a:sym typeface="Arial"/>
              </a:rPr>
              <a:t>Mujeres.</a:t>
            </a:r>
            <a:endParaRPr lang="fr" dirty="0"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2262965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344025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dirty="0" smtClean="0">
                <a:solidFill>
                  <a:schemeClr val="tx1">
                    <a:lumMod val="75000"/>
                  </a:schemeClr>
                </a:solidFill>
              </a:rPr>
              <a:t>MFF </a:t>
            </a:r>
            <a:r>
              <a:rPr lang="fr" dirty="0">
                <a:solidFill>
                  <a:schemeClr val="tx1">
                    <a:lumMod val="75000"/>
                  </a:schemeClr>
                </a:solidFill>
              </a:rPr>
              <a:t>: Appui des OCIs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fr-CA" dirty="0" smtClean="0">
              <a:latin typeface="Arial"/>
              <a:ea typeface="Arial"/>
              <a:cs typeface="Arial"/>
              <a:sym typeface="Arial"/>
            </a:endParaRPr>
          </a:p>
          <a:p>
            <a:r>
              <a:rPr lang="fr" dirty="0">
                <a:latin typeface="Arial"/>
                <a:ea typeface="Arial"/>
                <a:cs typeface="Arial"/>
                <a:sym typeface="Arial"/>
              </a:rPr>
              <a:t>CECI en 1998 a appuyé la venue de déléguées à la grande rencontre de coordination de la Marche qui se tenait à </a:t>
            </a:r>
            <a:r>
              <a:rPr lang="fr" dirty="0" smtClean="0">
                <a:latin typeface="Arial"/>
                <a:ea typeface="Arial"/>
                <a:cs typeface="Arial"/>
                <a:sym typeface="Arial"/>
              </a:rPr>
              <a:t>Montréal.</a:t>
            </a:r>
            <a:endParaRPr lang="fr" dirty="0"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fr-CA" dirty="0" smtClean="0">
                <a:latin typeface="Arial"/>
                <a:ea typeface="Arial"/>
                <a:cs typeface="Arial"/>
                <a:sym typeface="Arial"/>
              </a:rPr>
              <a:t>SUCO a fait la promotion de la Marche dans les pays ou il intervient. Il a facilité la venue de déléguées du Pérou et du Nicaragua. 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54820" y="241786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dirty="0"/>
              <a:t> 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 dirty="0">
                <a:solidFill>
                  <a:schemeClr val="tx1">
                    <a:lumMod val="75000"/>
                  </a:schemeClr>
                </a:solidFill>
              </a:rPr>
              <a:t>Femmes autochtones Québec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 rtl="0">
              <a:spcBef>
                <a:spcPts val="0"/>
              </a:spcBef>
            </a:pPr>
            <a:r>
              <a:rPr lang="fr" dirty="0" smtClean="0">
                <a:latin typeface="+mj-lt"/>
              </a:rPr>
              <a:t>Conférencières </a:t>
            </a:r>
            <a:r>
              <a:rPr lang="fr" dirty="0">
                <a:latin typeface="+mj-lt"/>
              </a:rPr>
              <a:t>différents évènements: </a:t>
            </a:r>
          </a:p>
          <a:p>
            <a:pPr marL="971550" lvl="1" indent="-285750" rt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" sz="1800" dirty="0">
                <a:latin typeface="+mj-lt"/>
              </a:rPr>
              <a:t>Le pouvoir des femmes avec SUCO (8 mars 2013), </a:t>
            </a:r>
          </a:p>
          <a:p>
            <a:pPr marL="971550" lvl="1" indent="-285750" rt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" sz="1800" dirty="0">
                <a:latin typeface="+mj-lt"/>
              </a:rPr>
              <a:t>Les JQSI 2014 - Conférence d’ouverture avec </a:t>
            </a:r>
            <a:r>
              <a:rPr lang="fr" sz="1800" dirty="0">
                <a:latin typeface="+mj-lt"/>
                <a:hlinkClick r:id="rId3"/>
              </a:rPr>
              <a:t>Melissa Mollen-Dupuis et Widia Larivière</a:t>
            </a:r>
            <a:r>
              <a:rPr lang="fr" sz="1800" dirty="0">
                <a:latin typeface="+mj-lt"/>
              </a:rPr>
              <a:t>, </a:t>
            </a:r>
          </a:p>
          <a:p>
            <a:pPr marL="971550" lvl="1" indent="-285750" rt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" sz="1800" dirty="0">
                <a:latin typeface="+mj-lt"/>
              </a:rPr>
              <a:t>Le 8 mars 2015 avec le lancement des actes du colloque “Coopérer pour l’égalité”</a:t>
            </a:r>
          </a:p>
          <a:p>
            <a:pPr marL="228600" lvl="0">
              <a:spcBef>
                <a:spcPts val="0"/>
              </a:spcBef>
            </a:pPr>
            <a:r>
              <a:rPr lang="fr" dirty="0">
                <a:latin typeface="+mj-lt"/>
              </a:rPr>
              <a:t>Dans le cadre de la CQMMF, participation aux vigiles du 4 octobre et </a:t>
            </a:r>
            <a:r>
              <a:rPr lang="fr" dirty="0" smtClean="0">
                <a:latin typeface="+mj-lt"/>
              </a:rPr>
              <a:t>diverses </a:t>
            </a:r>
            <a:r>
              <a:rPr lang="fr" dirty="0">
                <a:latin typeface="+mj-lt"/>
              </a:rPr>
              <a:t>mobilisations: femmes assassinées et </a:t>
            </a:r>
            <a:r>
              <a:rPr lang="fr" dirty="0" smtClean="0">
                <a:latin typeface="+mj-lt"/>
              </a:rPr>
              <a:t>disparues.</a:t>
            </a:r>
            <a:endParaRPr lang="fr" dirty="0">
              <a:latin typeface="+mj-l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rn-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697</Words>
  <Application>Microsoft Office PowerPoint</Application>
  <PresentationFormat>Affichage à l'écran (16:9)</PresentationFormat>
  <Paragraphs>47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Wingdings</vt:lpstr>
      <vt:lpstr>Source Code Pro</vt:lpstr>
      <vt:lpstr>Oswald</vt:lpstr>
      <vt:lpstr>modern-writer</vt:lpstr>
      <vt:lpstr>Le CQFD au FSM 2016?</vt:lpstr>
      <vt:lpstr>Mouvement social, mouvement féministe?</vt:lpstr>
      <vt:lpstr>Comité québécois femmes et développement</vt:lpstr>
      <vt:lpstr>Marche mondiale des femmes</vt:lpstr>
      <vt:lpstr>MFF : Appui du CQFD</vt:lpstr>
      <vt:lpstr>MFF : Appui des OCIs</vt:lpstr>
      <vt:lpstr>MFF : Appui des OCIs</vt:lpstr>
      <vt:lpstr>MFF : Appui des OCIs</vt:lpstr>
      <vt:lpstr>Femmes autochtones Québec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CQFD au FSM 2016?</dc:title>
  <dc:creator>Anne Delorme</dc:creator>
  <cp:lastModifiedBy>adelorme</cp:lastModifiedBy>
  <cp:revision>4</cp:revision>
  <cp:lastPrinted>2016-02-16T20:31:07Z</cp:lastPrinted>
  <dcterms:modified xsi:type="dcterms:W3CDTF">2016-02-16T20:31:09Z</dcterms:modified>
</cp:coreProperties>
</file>