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lvl1pPr>
      <a:defRPr sz="1400">
        <a:solidFill>
          <a:srgbClr val="A1E8D9"/>
        </a:solidFill>
        <a:latin typeface="Arial"/>
        <a:ea typeface="Arial"/>
        <a:cs typeface="Arial"/>
        <a:sym typeface="Arial"/>
      </a:defRPr>
    </a:lvl1pPr>
    <a:lvl2pPr indent="457200">
      <a:defRPr sz="1400">
        <a:solidFill>
          <a:srgbClr val="A1E8D9"/>
        </a:solidFill>
        <a:latin typeface="Arial"/>
        <a:ea typeface="Arial"/>
        <a:cs typeface="Arial"/>
        <a:sym typeface="Arial"/>
      </a:defRPr>
    </a:lvl2pPr>
    <a:lvl3pPr indent="914400">
      <a:defRPr sz="1400">
        <a:solidFill>
          <a:srgbClr val="A1E8D9"/>
        </a:solidFill>
        <a:latin typeface="Arial"/>
        <a:ea typeface="Arial"/>
        <a:cs typeface="Arial"/>
        <a:sym typeface="Arial"/>
      </a:defRPr>
    </a:lvl3pPr>
    <a:lvl4pPr indent="1371600">
      <a:defRPr sz="1400">
        <a:solidFill>
          <a:srgbClr val="A1E8D9"/>
        </a:solidFill>
        <a:latin typeface="Arial"/>
        <a:ea typeface="Arial"/>
        <a:cs typeface="Arial"/>
        <a:sym typeface="Arial"/>
      </a:defRPr>
    </a:lvl4pPr>
    <a:lvl5pPr indent="1828800">
      <a:defRPr sz="1400">
        <a:solidFill>
          <a:srgbClr val="A1E8D9"/>
        </a:solidFill>
        <a:latin typeface="Arial"/>
        <a:ea typeface="Arial"/>
        <a:cs typeface="Arial"/>
        <a:sym typeface="Arial"/>
      </a:defRPr>
    </a:lvl5pPr>
    <a:lvl6pPr indent="2286000">
      <a:defRPr sz="1400">
        <a:solidFill>
          <a:srgbClr val="A1E8D9"/>
        </a:solidFill>
        <a:latin typeface="Arial"/>
        <a:ea typeface="Arial"/>
        <a:cs typeface="Arial"/>
        <a:sym typeface="Arial"/>
      </a:defRPr>
    </a:lvl6pPr>
    <a:lvl7pPr indent="2743200">
      <a:defRPr sz="1400">
        <a:solidFill>
          <a:srgbClr val="A1E8D9"/>
        </a:solidFill>
        <a:latin typeface="Arial"/>
        <a:ea typeface="Arial"/>
        <a:cs typeface="Arial"/>
        <a:sym typeface="Arial"/>
      </a:defRPr>
    </a:lvl7pPr>
    <a:lvl8pPr indent="3200400">
      <a:defRPr sz="1400">
        <a:solidFill>
          <a:srgbClr val="A1E8D9"/>
        </a:solidFill>
        <a:latin typeface="Arial"/>
        <a:ea typeface="Arial"/>
        <a:cs typeface="Arial"/>
        <a:sym typeface="Arial"/>
      </a:defRPr>
    </a:lvl8pPr>
    <a:lvl9pPr indent="3657600">
      <a:defRPr sz="1400">
        <a:solidFill>
          <a:srgbClr val="A1E8D9"/>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A1E8D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9D3CA"/>
          </a:solidFill>
        </a:fill>
      </a:tcStyle>
    </a:wholeTbl>
    <a:band2H>
      <a:tcTxStyle/>
      <a:tcStyle>
        <a:tcBdr/>
        <a:fill>
          <a:solidFill>
            <a:srgbClr val="FCEA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F6C00"/>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F6C00"/>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F6C00"/>
          </a:solidFill>
        </a:fill>
      </a:tcStyle>
    </a:firstRow>
  </a:tblStyle>
  <a:tblStyle styleId="{C7B018BB-80A7-4F77-B60F-C8B233D01FF8}" styleName="">
    <a:tblBg/>
    <a:wholeTbl>
      <a:tcTxStyle b="on" i="on">
        <a:font>
          <a:latin typeface="Arial"/>
          <a:ea typeface="Arial"/>
          <a:cs typeface="Arial"/>
        </a:font>
        <a:srgbClr val="A1E8D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E5E2"/>
          </a:solidFill>
        </a:fill>
      </a:tcStyle>
    </a:wholeTbl>
    <a:band2H>
      <a:tcTxStyle/>
      <a:tcStyle>
        <a:tcBdr/>
        <a:fill>
          <a:solidFill>
            <a:srgbClr val="E8F2F1"/>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B6AC"/>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B6AC"/>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B6AC"/>
          </a:solidFill>
        </a:fill>
      </a:tcStyle>
    </a:firstRow>
  </a:tblStyle>
  <a:tblStyle styleId="{EEE7283C-3CF3-47DC-8721-378D4A62B228}" styleName="">
    <a:tblBg/>
    <a:wholeTbl>
      <a:tcTxStyle b="on" i="on">
        <a:font>
          <a:latin typeface="Arial"/>
          <a:ea typeface="Arial"/>
          <a:cs typeface="Arial"/>
        </a:font>
        <a:srgbClr val="A1E8D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8FFCD"/>
          </a:solidFill>
        </a:fill>
      </a:tcStyle>
    </a:wholeTbl>
    <a:band2H>
      <a:tcTxStyle/>
      <a:tcStyle>
        <a:tcBdr/>
        <a:fill>
          <a:solidFill>
            <a:srgbClr val="FCFF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EFF41"/>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EFF41"/>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EFF41"/>
          </a:solidFill>
        </a:fill>
      </a:tcStyle>
    </a:firstRow>
  </a:tblStyle>
  <a:tblStyle styleId="{CF821DB8-F4EB-4A41-A1BA-3FCAFE7338EE}" styleName="">
    <a:tblBg/>
    <a:wholeTbl>
      <a:tcTxStyle b="on" i="on">
        <a:font>
          <a:latin typeface="Arial"/>
          <a:ea typeface="Arial"/>
          <a:cs typeface="Arial"/>
        </a:font>
        <a:srgbClr val="A1E8D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FBF8"/>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F6C00"/>
          </a:solidFill>
        </a:fill>
      </a:tcStyle>
    </a:firstCol>
    <a:lastRow>
      <a:tcTxStyle b="on" i="on">
        <a:font>
          <a:latin typeface="Arial"/>
          <a:ea typeface="Arial"/>
          <a:cs typeface="Arial"/>
        </a:font>
        <a:srgbClr val="A1E8D9"/>
      </a:tcTxStyle>
      <a:tcStyle>
        <a:tcBdr>
          <a:left>
            <a:ln w="12700" cap="flat">
              <a:noFill/>
              <a:miter lim="400000"/>
            </a:ln>
          </a:left>
          <a:right>
            <a:ln w="12700" cap="flat">
              <a:noFill/>
              <a:miter lim="400000"/>
            </a:ln>
          </a:right>
          <a:top>
            <a:ln w="50800" cap="flat">
              <a:solidFill>
                <a:srgbClr val="A1E8D9"/>
              </a:solidFill>
              <a:prstDash val="solid"/>
              <a:bevel/>
            </a:ln>
          </a:top>
          <a:bottom>
            <a:ln w="25400" cap="flat">
              <a:solidFill>
                <a:srgbClr val="A1E8D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A1E8D9"/>
              </a:solidFill>
              <a:prstDash val="solid"/>
              <a:bevel/>
            </a:ln>
          </a:top>
          <a:bottom>
            <a:ln w="25400" cap="flat">
              <a:solidFill>
                <a:srgbClr val="A1E8D9"/>
              </a:solidFill>
              <a:prstDash val="solid"/>
              <a:bevel/>
            </a:ln>
          </a:bottom>
          <a:insideH>
            <a:ln w="12700" cap="flat">
              <a:noFill/>
              <a:miter lim="400000"/>
            </a:ln>
          </a:insideH>
          <a:insideV>
            <a:ln w="12700" cap="flat">
              <a:noFill/>
              <a:miter lim="400000"/>
            </a:ln>
          </a:insideV>
        </a:tcBdr>
        <a:fill>
          <a:solidFill>
            <a:srgbClr val="EF6C00"/>
          </a:solidFill>
        </a:fill>
      </a:tcStyle>
    </a:firstRow>
  </a:tblStyle>
  <a:tblStyle styleId="{33BA23B1-9221-436E-865A-0063620EA4FD}" styleName="">
    <a:tblBg/>
    <a:wholeTbl>
      <a:tcTxStyle b="on" i="on">
        <a:font>
          <a:latin typeface="Arial"/>
          <a:ea typeface="Arial"/>
          <a:cs typeface="Arial"/>
        </a:font>
        <a:srgbClr val="A1E8D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F6F1"/>
          </a:solidFill>
        </a:fill>
      </a:tcStyle>
    </a:wholeTbl>
    <a:band2H>
      <a:tcTxStyle/>
      <a:tcStyle>
        <a:tcBdr/>
        <a:fill>
          <a:solidFill>
            <a:srgbClr val="F0FBF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1E8D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1E8D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1E8D9"/>
          </a:solidFill>
        </a:fill>
      </a:tcStyle>
    </a:firstRow>
  </a:tblStyle>
  <a:tblStyle styleId="{2708684C-4D16-4618-839F-0558EEFCDFE6}" styleName="">
    <a:tblBg/>
    <a:wholeTbl>
      <a:tcTxStyle b="on" i="on">
        <a:font>
          <a:latin typeface="Arial"/>
          <a:ea typeface="Arial"/>
          <a:cs typeface="Arial"/>
        </a:font>
        <a:srgbClr val="A1E8D9"/>
      </a:tcTxStyle>
      <a:tcStyle>
        <a:tcBdr>
          <a:left>
            <a:ln w="12700" cap="flat">
              <a:solidFill>
                <a:srgbClr val="A1E8D9"/>
              </a:solidFill>
              <a:prstDash val="solid"/>
              <a:bevel/>
            </a:ln>
          </a:left>
          <a:right>
            <a:ln w="12700" cap="flat">
              <a:solidFill>
                <a:srgbClr val="A1E8D9"/>
              </a:solidFill>
              <a:prstDash val="solid"/>
              <a:bevel/>
            </a:ln>
          </a:right>
          <a:top>
            <a:ln w="12700" cap="flat">
              <a:solidFill>
                <a:srgbClr val="A1E8D9"/>
              </a:solidFill>
              <a:prstDash val="solid"/>
              <a:bevel/>
            </a:ln>
          </a:top>
          <a:bottom>
            <a:ln w="12700" cap="flat">
              <a:solidFill>
                <a:srgbClr val="A1E8D9"/>
              </a:solidFill>
              <a:prstDash val="solid"/>
              <a:bevel/>
            </a:ln>
          </a:bottom>
          <a:insideH>
            <a:ln w="12700" cap="flat">
              <a:solidFill>
                <a:srgbClr val="A1E8D9"/>
              </a:solidFill>
              <a:prstDash val="solid"/>
              <a:bevel/>
            </a:ln>
          </a:insideH>
          <a:insideV>
            <a:ln w="12700" cap="flat">
              <a:solidFill>
                <a:srgbClr val="A1E8D9"/>
              </a:solidFill>
              <a:prstDash val="solid"/>
              <a:bevel/>
            </a:ln>
          </a:insideV>
        </a:tcBdr>
        <a:fill>
          <a:solidFill>
            <a:srgbClr val="A1E8D9">
              <a:alpha val="20000"/>
            </a:srgbClr>
          </a:solidFill>
        </a:fill>
      </a:tcStyle>
    </a:wholeTbl>
    <a:band2H>
      <a:tcTxStyle/>
      <a:tcStyle>
        <a:tcBdr/>
        <a:fill>
          <a:solidFill>
            <a:srgbClr val="FFFFFF"/>
          </a:solidFill>
        </a:fill>
      </a:tcStyle>
    </a:band2H>
    <a:firstCol>
      <a:tcTxStyle b="on" i="on">
        <a:font>
          <a:latin typeface="Arial"/>
          <a:ea typeface="Arial"/>
          <a:cs typeface="Arial"/>
        </a:font>
        <a:srgbClr val="A1E8D9"/>
      </a:tcTxStyle>
      <a:tcStyle>
        <a:tcBdr>
          <a:left>
            <a:ln w="12700" cap="flat">
              <a:solidFill>
                <a:srgbClr val="A1E8D9"/>
              </a:solidFill>
              <a:prstDash val="solid"/>
              <a:bevel/>
            </a:ln>
          </a:left>
          <a:right>
            <a:ln w="12700" cap="flat">
              <a:solidFill>
                <a:srgbClr val="A1E8D9"/>
              </a:solidFill>
              <a:prstDash val="solid"/>
              <a:bevel/>
            </a:ln>
          </a:right>
          <a:top>
            <a:ln w="12700" cap="flat">
              <a:solidFill>
                <a:srgbClr val="A1E8D9"/>
              </a:solidFill>
              <a:prstDash val="solid"/>
              <a:bevel/>
            </a:ln>
          </a:top>
          <a:bottom>
            <a:ln w="12700" cap="flat">
              <a:solidFill>
                <a:srgbClr val="A1E8D9"/>
              </a:solidFill>
              <a:prstDash val="solid"/>
              <a:bevel/>
            </a:ln>
          </a:bottom>
          <a:insideH>
            <a:ln w="12700" cap="flat">
              <a:solidFill>
                <a:srgbClr val="A1E8D9"/>
              </a:solidFill>
              <a:prstDash val="solid"/>
              <a:bevel/>
            </a:ln>
          </a:insideH>
          <a:insideV>
            <a:ln w="12700" cap="flat">
              <a:solidFill>
                <a:srgbClr val="A1E8D9"/>
              </a:solidFill>
              <a:prstDash val="solid"/>
              <a:bevel/>
            </a:ln>
          </a:insideV>
        </a:tcBdr>
        <a:fill>
          <a:solidFill>
            <a:srgbClr val="A1E8D9">
              <a:alpha val="20000"/>
            </a:srgbClr>
          </a:solidFill>
        </a:fill>
      </a:tcStyle>
    </a:firstCol>
    <a:lastRow>
      <a:tcTxStyle b="on" i="on">
        <a:font>
          <a:latin typeface="Arial"/>
          <a:ea typeface="Arial"/>
          <a:cs typeface="Arial"/>
        </a:font>
        <a:srgbClr val="A1E8D9"/>
      </a:tcTxStyle>
      <a:tcStyle>
        <a:tcBdr>
          <a:left>
            <a:ln w="12700" cap="flat">
              <a:solidFill>
                <a:srgbClr val="A1E8D9"/>
              </a:solidFill>
              <a:prstDash val="solid"/>
              <a:bevel/>
            </a:ln>
          </a:left>
          <a:right>
            <a:ln w="12700" cap="flat">
              <a:solidFill>
                <a:srgbClr val="A1E8D9"/>
              </a:solidFill>
              <a:prstDash val="solid"/>
              <a:bevel/>
            </a:ln>
          </a:right>
          <a:top>
            <a:ln w="50800" cap="flat">
              <a:solidFill>
                <a:srgbClr val="A1E8D9"/>
              </a:solidFill>
              <a:prstDash val="solid"/>
              <a:bevel/>
            </a:ln>
          </a:top>
          <a:bottom>
            <a:ln w="12700" cap="flat">
              <a:solidFill>
                <a:srgbClr val="A1E8D9"/>
              </a:solidFill>
              <a:prstDash val="solid"/>
              <a:bevel/>
            </a:ln>
          </a:bottom>
          <a:insideH>
            <a:ln w="12700" cap="flat">
              <a:solidFill>
                <a:srgbClr val="A1E8D9"/>
              </a:solidFill>
              <a:prstDash val="solid"/>
              <a:bevel/>
            </a:ln>
          </a:insideH>
          <a:insideV>
            <a:ln w="12700" cap="flat">
              <a:solidFill>
                <a:srgbClr val="A1E8D9"/>
              </a:solidFill>
              <a:prstDash val="solid"/>
              <a:bevel/>
            </a:ln>
          </a:insideV>
        </a:tcBdr>
        <a:fill>
          <a:noFill/>
        </a:fill>
      </a:tcStyle>
    </a:lastRow>
    <a:firstRow>
      <a:tcTxStyle b="on" i="on">
        <a:font>
          <a:latin typeface="Arial"/>
          <a:ea typeface="Arial"/>
          <a:cs typeface="Arial"/>
        </a:font>
        <a:srgbClr val="A1E8D9"/>
      </a:tcTxStyle>
      <a:tcStyle>
        <a:tcBdr>
          <a:left>
            <a:ln w="12700" cap="flat">
              <a:solidFill>
                <a:srgbClr val="A1E8D9"/>
              </a:solidFill>
              <a:prstDash val="solid"/>
              <a:bevel/>
            </a:ln>
          </a:left>
          <a:right>
            <a:ln w="12700" cap="flat">
              <a:solidFill>
                <a:srgbClr val="A1E8D9"/>
              </a:solidFill>
              <a:prstDash val="solid"/>
              <a:bevel/>
            </a:ln>
          </a:right>
          <a:top>
            <a:ln w="12700" cap="flat">
              <a:solidFill>
                <a:srgbClr val="A1E8D9"/>
              </a:solidFill>
              <a:prstDash val="solid"/>
              <a:bevel/>
            </a:ln>
          </a:top>
          <a:bottom>
            <a:ln w="25400" cap="flat">
              <a:solidFill>
                <a:srgbClr val="A1E8D9"/>
              </a:solidFill>
              <a:prstDash val="solid"/>
              <a:bevel/>
            </a:ln>
          </a:bottom>
          <a:insideH>
            <a:ln w="12700" cap="flat">
              <a:solidFill>
                <a:srgbClr val="A1E8D9"/>
              </a:solidFill>
              <a:prstDash val="solid"/>
              <a:bevel/>
            </a:ln>
          </a:insideH>
          <a:insideV>
            <a:ln w="12700" cap="flat">
              <a:solidFill>
                <a:srgbClr val="A1E8D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0" y="-3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311127762"/>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p:nvPr/>
        </p:nvSpPr>
        <p:spPr>
          <a:xfrm>
            <a:off x="7007225" y="3176588"/>
            <a:ext cx="561975" cy="1"/>
          </a:xfrm>
          <a:prstGeom prst="line">
            <a:avLst/>
          </a:prstGeom>
          <a:ln w="76200">
            <a:solidFill>
              <a:srgbClr val="B3A77D"/>
            </a:solidFill>
            <a:round/>
          </a:ln>
        </p:spPr>
        <p:txBody>
          <a:bodyPr lIns="0" tIns="0" rIns="0" bIns="0"/>
          <a:lstStyle/>
          <a:p>
            <a:pPr lvl="0" defTabSz="457200">
              <a:defRPr sz="1200">
                <a:solidFill>
                  <a:srgbClr val="000000"/>
                </a:solidFill>
                <a:latin typeface="+mn-lt"/>
                <a:ea typeface="+mn-ea"/>
                <a:cs typeface="+mn-cs"/>
                <a:sym typeface="Helvetica"/>
              </a:defRPr>
            </a:pPr>
            <a:endParaRPr/>
          </a:p>
        </p:txBody>
      </p:sp>
      <p:sp>
        <p:nvSpPr>
          <p:cNvPr id="8" name="Shape 8"/>
          <p:cNvSpPr/>
          <p:nvPr/>
        </p:nvSpPr>
        <p:spPr>
          <a:xfrm>
            <a:off x="1574800" y="3157538"/>
            <a:ext cx="561975" cy="1"/>
          </a:xfrm>
          <a:prstGeom prst="line">
            <a:avLst/>
          </a:prstGeom>
          <a:ln w="76200">
            <a:solidFill>
              <a:srgbClr val="B3A77D"/>
            </a:solidFill>
            <a:round/>
          </a:ln>
        </p:spPr>
        <p:txBody>
          <a:bodyPr lIns="0" tIns="0" rIns="0" bIns="0"/>
          <a:lstStyle/>
          <a:p>
            <a:pPr lvl="0" defTabSz="457200">
              <a:defRPr sz="1200">
                <a:solidFill>
                  <a:srgbClr val="000000"/>
                </a:solidFill>
                <a:latin typeface="+mn-lt"/>
                <a:ea typeface="+mn-ea"/>
                <a:cs typeface="+mn-cs"/>
                <a:sym typeface="Helvetica"/>
              </a:defRPr>
            </a:pPr>
            <a:endParaRPr/>
          </a:p>
        </p:txBody>
      </p:sp>
      <p:grpSp>
        <p:nvGrpSpPr>
          <p:cNvPr id="11" name="Group 11"/>
          <p:cNvGrpSpPr/>
          <p:nvPr/>
        </p:nvGrpSpPr>
        <p:grpSpPr>
          <a:xfrm>
            <a:off x="1004888" y="1023619"/>
            <a:ext cx="7135812" cy="152401"/>
            <a:chOff x="0" y="0"/>
            <a:chExt cx="7135810" cy="152400"/>
          </a:xfrm>
        </p:grpSpPr>
        <p:sp>
          <p:nvSpPr>
            <p:cNvPr id="9" name="Shape 9"/>
            <p:cNvSpPr/>
            <p:nvPr/>
          </p:nvSpPr>
          <p:spPr>
            <a:xfrm flipH="1" flipV="1">
              <a:off x="0" y="0"/>
              <a:ext cx="7135811" cy="1"/>
            </a:xfrm>
            <a:prstGeom prst="line">
              <a:avLst/>
            </a:prstGeom>
            <a:noFill/>
            <a:ln w="76200" cap="flat">
              <a:solidFill>
                <a:srgbClr val="4DB6AC"/>
              </a:solidFill>
              <a:prstDash val="solid"/>
              <a:round/>
            </a:ln>
            <a:effectLst/>
          </p:spPr>
          <p:txBody>
            <a:bodyPr wrap="square" lIns="0" tIns="0" rIns="0" bIns="0" numCol="1" anchor="t">
              <a:noAutofit/>
            </a:bodyPr>
            <a:lstStyle/>
            <a:p>
              <a:pPr lvl="0" defTabSz="457200">
                <a:defRPr sz="1200">
                  <a:solidFill>
                    <a:srgbClr val="000000"/>
                  </a:solidFill>
                  <a:latin typeface="+mn-lt"/>
                  <a:ea typeface="+mn-ea"/>
                  <a:cs typeface="+mn-cs"/>
                  <a:sym typeface="Helvetica"/>
                </a:defRPr>
              </a:pPr>
              <a:endParaRPr/>
            </a:p>
          </p:txBody>
        </p:sp>
        <p:sp>
          <p:nvSpPr>
            <p:cNvPr id="10" name="Shape 10"/>
            <p:cNvSpPr/>
            <p:nvPr/>
          </p:nvSpPr>
          <p:spPr>
            <a:xfrm flipH="1" flipV="1">
              <a:off x="0" y="152399"/>
              <a:ext cx="7135811" cy="2"/>
            </a:xfrm>
            <a:prstGeom prst="line">
              <a:avLst/>
            </a:prstGeom>
            <a:noFill/>
            <a:ln w="9525" cap="flat">
              <a:solidFill>
                <a:srgbClr val="4DB6AC"/>
              </a:solidFill>
              <a:prstDash val="solid"/>
              <a:round/>
            </a:ln>
            <a:effectLst/>
          </p:spPr>
          <p:txBody>
            <a:bodyPr wrap="square" lIns="0" tIns="0" rIns="0" bIns="0" numCol="1" anchor="t">
              <a:noAutofit/>
            </a:bodyPr>
            <a:lstStyle/>
            <a:p>
              <a:pPr lvl="0" defTabSz="457200">
                <a:defRPr sz="1200">
                  <a:solidFill>
                    <a:srgbClr val="000000"/>
                  </a:solidFill>
                  <a:latin typeface="+mn-lt"/>
                  <a:ea typeface="+mn-ea"/>
                  <a:cs typeface="+mn-cs"/>
                  <a:sym typeface="Helvetica"/>
                </a:defRPr>
              </a:pPr>
              <a:endParaRPr/>
            </a:p>
          </p:txBody>
        </p:sp>
      </p:grpSp>
      <p:grpSp>
        <p:nvGrpSpPr>
          <p:cNvPr id="14" name="Group 14"/>
          <p:cNvGrpSpPr/>
          <p:nvPr/>
        </p:nvGrpSpPr>
        <p:grpSpPr>
          <a:xfrm>
            <a:off x="1004888" y="3968749"/>
            <a:ext cx="7135811" cy="152401"/>
            <a:chOff x="0" y="0"/>
            <a:chExt cx="7135810" cy="152400"/>
          </a:xfrm>
        </p:grpSpPr>
        <p:sp>
          <p:nvSpPr>
            <p:cNvPr id="12" name="Shape 12"/>
            <p:cNvSpPr/>
            <p:nvPr/>
          </p:nvSpPr>
          <p:spPr>
            <a:xfrm>
              <a:off x="0" y="152400"/>
              <a:ext cx="7135811" cy="0"/>
            </a:xfrm>
            <a:prstGeom prst="line">
              <a:avLst/>
            </a:prstGeom>
            <a:noFill/>
            <a:ln w="76200" cap="flat">
              <a:solidFill>
                <a:srgbClr val="4DB6AC"/>
              </a:solidFill>
              <a:prstDash val="solid"/>
              <a:round/>
            </a:ln>
            <a:effectLst/>
          </p:spPr>
          <p:txBody>
            <a:bodyPr wrap="square" lIns="0" tIns="0" rIns="0" bIns="0" numCol="1" anchor="t">
              <a:noAutofit/>
            </a:bodyPr>
            <a:lstStyle/>
            <a:p>
              <a:pPr lvl="0" defTabSz="457200">
                <a:defRPr sz="1200">
                  <a:solidFill>
                    <a:srgbClr val="000000"/>
                  </a:solidFill>
                  <a:latin typeface="+mn-lt"/>
                  <a:ea typeface="+mn-ea"/>
                  <a:cs typeface="+mn-cs"/>
                  <a:sym typeface="Helvetica"/>
                </a:defRPr>
              </a:pPr>
              <a:endParaRPr/>
            </a:p>
          </p:txBody>
        </p:sp>
        <p:sp>
          <p:nvSpPr>
            <p:cNvPr id="13" name="Shape 13"/>
            <p:cNvSpPr/>
            <p:nvPr/>
          </p:nvSpPr>
          <p:spPr>
            <a:xfrm>
              <a:off x="0" y="-1"/>
              <a:ext cx="7135811" cy="1"/>
            </a:xfrm>
            <a:prstGeom prst="line">
              <a:avLst/>
            </a:prstGeom>
            <a:noFill/>
            <a:ln w="9525" cap="flat">
              <a:solidFill>
                <a:srgbClr val="4DB6AC"/>
              </a:solidFill>
              <a:prstDash val="solid"/>
              <a:round/>
            </a:ln>
            <a:effectLst/>
          </p:spPr>
          <p:txBody>
            <a:bodyPr wrap="square" lIns="0" tIns="0" rIns="0" bIns="0" numCol="1" anchor="t">
              <a:noAutofit/>
            </a:bodyPr>
            <a:lstStyle/>
            <a:p>
              <a:pPr lvl="0" defTabSz="457200">
                <a:defRPr sz="1200">
                  <a:solidFill>
                    <a:srgbClr val="000000"/>
                  </a:solidFill>
                  <a:latin typeface="+mn-lt"/>
                  <a:ea typeface="+mn-ea"/>
                  <a:cs typeface="+mn-cs"/>
                  <a:sym typeface="Helvetica"/>
                </a:defRPr>
              </a:pPr>
              <a:endParaRPr/>
            </a:p>
          </p:txBody>
        </p:sp>
      </p:grpSp>
      <p:sp>
        <p:nvSpPr>
          <p:cNvPr id="15" name="Shape 15"/>
          <p:cNvSpPr>
            <a:spLocks noGrp="1"/>
          </p:cNvSpPr>
          <p:nvPr>
            <p:ph type="title"/>
          </p:nvPr>
        </p:nvSpPr>
        <p:spPr>
          <a:xfrm>
            <a:off x="1004150" y="465889"/>
            <a:ext cx="7136701" cy="2308275"/>
          </a:xfrm>
          <a:prstGeom prst="rect">
            <a:avLst/>
          </a:prstGeom>
        </p:spPr>
        <p:txBody>
          <a:bodyPr anchor="b"/>
          <a:lstStyle>
            <a:lvl1pPr algn="ctr">
              <a:defRPr sz="5400"/>
            </a:lvl1pPr>
          </a:lstStyle>
          <a:p>
            <a:pPr lvl="0">
              <a:defRPr sz="1800"/>
            </a:pPr>
            <a:r>
              <a:rPr sz="5400"/>
              <a:t>Texte du titre</a:t>
            </a:r>
          </a:p>
        </p:txBody>
      </p:sp>
      <p:sp>
        <p:nvSpPr>
          <p:cNvPr id="16" name="Shape 16"/>
          <p:cNvSpPr>
            <a:spLocks noGrp="1"/>
          </p:cNvSpPr>
          <p:nvPr>
            <p:ph type="body" idx="1"/>
          </p:nvPr>
        </p:nvSpPr>
        <p:spPr>
          <a:xfrm>
            <a:off x="2137224" y="2850039"/>
            <a:ext cx="4870500" cy="2078476"/>
          </a:xfrm>
          <a:prstGeom prst="rect">
            <a:avLst/>
          </a:prstGeom>
        </p:spPr>
        <p:txBody>
          <a:bodyPr/>
          <a:lstStyle>
            <a:lvl1pPr algn="ctr">
              <a:defRPr sz="2400"/>
            </a:lvl1pPr>
            <a:lvl2pPr algn="ctr">
              <a:defRPr sz="2400"/>
            </a:lvl2pPr>
            <a:lvl3pPr algn="ctr">
              <a:defRPr sz="2400"/>
            </a:lvl3pPr>
            <a:lvl4pPr algn="ctr">
              <a:defRPr sz="2400"/>
            </a:lvl4pPr>
            <a:lvl5pPr algn="ctr">
              <a:defRPr sz="2400"/>
            </a:lvl5pPr>
          </a:lstStyle>
          <a:p>
            <a:pPr lvl="0">
              <a:defRPr sz="1800"/>
            </a:pPr>
            <a:r>
              <a:rPr sz="2400"/>
              <a:t>Texte niveau 1</a:t>
            </a:r>
          </a:p>
          <a:p>
            <a:pPr lvl="1">
              <a:defRPr sz="1800"/>
            </a:pPr>
            <a:r>
              <a:rPr sz="2400"/>
              <a:t>Texte niveau 2</a:t>
            </a:r>
          </a:p>
          <a:p>
            <a:pPr lvl="2">
              <a:defRPr sz="1800"/>
            </a:pPr>
            <a:r>
              <a:rPr sz="2400"/>
              <a:t>Texte niveau 3</a:t>
            </a:r>
          </a:p>
          <a:p>
            <a:pPr lvl="3">
              <a:defRPr sz="1800"/>
            </a:pPr>
            <a:r>
              <a:rPr sz="2400"/>
              <a:t>Texte niveau 4</a:t>
            </a:r>
          </a:p>
          <a:p>
            <a:pPr lvl="4">
              <a:defRPr sz="1800"/>
            </a:pPr>
            <a:r>
              <a:rPr sz="2400"/>
              <a:t>Texte niveau 5</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ig number">
    <p:spTree>
      <p:nvGrpSpPr>
        <p:cNvPr id="1" name=""/>
        <p:cNvGrpSpPr/>
        <p:nvPr/>
      </p:nvGrpSpPr>
      <p:grpSpPr>
        <a:xfrm>
          <a:off x="0" y="0"/>
          <a:ext cx="0" cy="0"/>
          <a:chOff x="0" y="0"/>
          <a:chExt cx="0" cy="0"/>
        </a:xfrm>
      </p:grpSpPr>
      <p:sp>
        <p:nvSpPr>
          <p:cNvPr id="50" name="Shape 50"/>
          <p:cNvSpPr/>
          <p:nvPr/>
        </p:nvSpPr>
        <p:spPr>
          <a:xfrm>
            <a:off x="0" y="5045075"/>
            <a:ext cx="9144000" cy="98425"/>
          </a:xfrm>
          <a:prstGeom prst="rect">
            <a:avLst/>
          </a:prstGeom>
          <a:solidFill>
            <a:srgbClr val="B3A77D"/>
          </a:solidFill>
          <a:ln w="12700">
            <a:miter lim="400000"/>
          </a:ln>
        </p:spPr>
        <p:txBody>
          <a:bodyPr lIns="0" tIns="0" rIns="0" bIns="0" anchor="ctr"/>
          <a:lstStyle/>
          <a:p>
            <a:pPr lvl="0">
              <a:defRPr>
                <a:solidFill>
                  <a:srgbClr val="000000"/>
                </a:solidFill>
              </a:defRPr>
            </a:pPr>
            <a:endParaRPr/>
          </a:p>
        </p:txBody>
      </p:sp>
      <p:sp>
        <p:nvSpPr>
          <p:cNvPr id="51" name="Shape 51"/>
          <p:cNvSpPr>
            <a:spLocks noGrp="1"/>
          </p:cNvSpPr>
          <p:nvPr>
            <p:ph type="title"/>
          </p:nvPr>
        </p:nvSpPr>
        <p:spPr>
          <a:xfrm>
            <a:off x="311699" y="1152448"/>
            <a:ext cx="8520601" cy="1843203"/>
          </a:xfrm>
          <a:prstGeom prst="rect">
            <a:avLst/>
          </a:prstGeom>
        </p:spPr>
        <p:txBody>
          <a:bodyPr anchor="ctr"/>
          <a:lstStyle>
            <a:lvl1pPr algn="ctr">
              <a:defRPr sz="13000">
                <a:solidFill>
                  <a:srgbClr val="4DB6AC"/>
                </a:solidFill>
              </a:defRPr>
            </a:lvl1pPr>
          </a:lstStyle>
          <a:p>
            <a:pPr lvl="0">
              <a:defRPr sz="1800">
                <a:solidFill>
                  <a:srgbClr val="000000"/>
                </a:solidFill>
              </a:defRPr>
            </a:pPr>
            <a:r>
              <a:rPr sz="13000">
                <a:solidFill>
                  <a:srgbClr val="4DB6AC"/>
                </a:solidFill>
              </a:rPr>
              <a:t>Texte du titre</a:t>
            </a:r>
          </a:p>
        </p:txBody>
      </p:sp>
      <p:sp>
        <p:nvSpPr>
          <p:cNvPr id="52" name="Shape 52"/>
          <p:cNvSpPr>
            <a:spLocks noGrp="1"/>
          </p:cNvSpPr>
          <p:nvPr>
            <p:ph type="body" idx="1"/>
          </p:nvPr>
        </p:nvSpPr>
        <p:spPr>
          <a:xfrm>
            <a:off x="311699" y="2995650"/>
            <a:ext cx="8520601" cy="2147850"/>
          </a:xfrm>
          <a:prstGeom prst="rect">
            <a:avLst/>
          </a:prstGeom>
        </p:spPr>
        <p:txBody>
          <a:bodyPr/>
          <a:lstStyle>
            <a:lvl1pPr algn="ctr"/>
            <a:lvl2pPr algn="ctr"/>
            <a:lvl3pPr algn="ctr"/>
            <a:lvl4pPr algn="ctr"/>
            <a:lvl5pPr algn="ctr"/>
          </a:lstStyle>
          <a:p>
            <a:pPr lvl="0">
              <a:defRPr sz="1800"/>
            </a:pPr>
            <a:r>
              <a:rPr sz="1400"/>
              <a:t>Texte niveau 1</a:t>
            </a:r>
          </a:p>
          <a:p>
            <a:pPr lvl="1">
              <a:defRPr sz="1800"/>
            </a:pPr>
            <a:r>
              <a:rPr sz="1400"/>
              <a:t>Texte niveau 2</a:t>
            </a:r>
          </a:p>
          <a:p>
            <a:pPr lvl="2">
              <a:defRPr sz="1800"/>
            </a:pPr>
            <a:r>
              <a:rPr sz="1400"/>
              <a:t>Texte niveau 3</a:t>
            </a:r>
          </a:p>
          <a:p>
            <a:pPr lvl="3">
              <a:defRPr sz="1800"/>
            </a:pPr>
            <a:r>
              <a:rPr sz="1400"/>
              <a:t>Texte niveau 4</a:t>
            </a:r>
          </a:p>
          <a:p>
            <a:pPr lvl="4">
              <a:defRPr sz="1800"/>
            </a:pPr>
            <a:r>
              <a:rPr sz="1400"/>
              <a:t>Texte niveau 5</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5" name="Shape 55"/>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9" name="Shape 19"/>
          <p:cNvSpPr/>
          <p:nvPr/>
        </p:nvSpPr>
        <p:spPr>
          <a:xfrm>
            <a:off x="0" y="2571750"/>
            <a:ext cx="9144000" cy="2571750"/>
          </a:xfrm>
          <a:prstGeom prst="rect">
            <a:avLst/>
          </a:prstGeom>
          <a:solidFill>
            <a:srgbClr val="4DB6AC"/>
          </a:solidFill>
          <a:ln w="12700">
            <a:miter lim="400000"/>
          </a:ln>
        </p:spPr>
        <p:txBody>
          <a:bodyPr lIns="0" tIns="0" rIns="0" bIns="0" anchor="ctr"/>
          <a:lstStyle/>
          <a:p>
            <a:pPr lvl="0">
              <a:defRPr>
                <a:solidFill>
                  <a:srgbClr val="000000"/>
                </a:solidFill>
              </a:defRPr>
            </a:pPr>
            <a:endParaRPr/>
          </a:p>
        </p:txBody>
      </p:sp>
      <p:sp>
        <p:nvSpPr>
          <p:cNvPr id="20" name="Shape 20"/>
          <p:cNvSpPr>
            <a:spLocks noGrp="1"/>
          </p:cNvSpPr>
          <p:nvPr>
            <p:ph type="title"/>
          </p:nvPr>
        </p:nvSpPr>
        <p:spPr>
          <a:xfrm>
            <a:off x="311699" y="391565"/>
            <a:ext cx="8571302" cy="1788470"/>
          </a:xfrm>
          <a:prstGeom prst="rect">
            <a:avLst/>
          </a:prstGeom>
        </p:spPr>
        <p:txBody>
          <a:bodyPr anchor="ctr"/>
          <a:lstStyle>
            <a:lvl1pPr algn="ctr"/>
          </a:lstStyle>
          <a:p>
            <a:pPr lvl="0">
              <a:defRPr sz="1800"/>
            </a:pPr>
            <a:r>
              <a:rPr sz="1400"/>
              <a:t>Texte du titre</a:t>
            </a:r>
          </a:p>
        </p:txBody>
      </p:sp>
      <p:sp>
        <p:nvSpPr>
          <p:cNvPr id="21" name="Shape 21"/>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1400"/>
              <a:t>Texte du titre</a:t>
            </a:r>
          </a:p>
        </p:txBody>
      </p:sp>
      <p:sp>
        <p:nvSpPr>
          <p:cNvPr id="24" name="Shape 24"/>
          <p:cNvSpPr>
            <a:spLocks noGrp="1"/>
          </p:cNvSpPr>
          <p:nvPr>
            <p:ph type="body" idx="1"/>
          </p:nvPr>
        </p:nvSpPr>
        <p:spPr>
          <a:prstGeom prst="rect">
            <a:avLst/>
          </a:prstGeom>
        </p:spPr>
        <p:txBody>
          <a:bodyPr/>
          <a:lstStyle/>
          <a:p>
            <a:pPr lvl="0">
              <a:defRPr sz="1800"/>
            </a:pPr>
            <a:r>
              <a:rPr sz="1400"/>
              <a:t>Texte niveau 1</a:t>
            </a:r>
          </a:p>
          <a:p>
            <a:pPr lvl="1">
              <a:defRPr sz="1800"/>
            </a:pPr>
            <a:r>
              <a:rPr sz="1400"/>
              <a:t>Texte niveau 2</a:t>
            </a:r>
          </a:p>
          <a:p>
            <a:pPr lvl="2">
              <a:defRPr sz="1800"/>
            </a:pPr>
            <a:r>
              <a:rPr sz="1400"/>
              <a:t>Texte niveau 3</a:t>
            </a:r>
          </a:p>
          <a:p>
            <a:pPr lvl="3">
              <a:defRPr sz="1800"/>
            </a:pPr>
            <a:r>
              <a:rPr sz="1400"/>
              <a:t>Texte niveau 4</a:t>
            </a:r>
          </a:p>
          <a:p>
            <a:pPr lvl="4">
              <a:defRPr sz="1800"/>
            </a:pPr>
            <a:r>
              <a:rPr sz="1400"/>
              <a:t>Texte niveau 5</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two columns">
    <p:spTree>
      <p:nvGrpSpPr>
        <p:cNvPr id="1" name=""/>
        <p:cNvGrpSpPr/>
        <p:nvPr/>
      </p:nvGrpSpPr>
      <p:grpSpPr>
        <a:xfrm>
          <a:off x="0" y="0"/>
          <a:ext cx="0" cy="0"/>
          <a:chOff x="0" y="0"/>
          <a:chExt cx="0" cy="0"/>
        </a:xfrm>
      </p:grpSpPr>
      <p:sp>
        <p:nvSpPr>
          <p:cNvPr id="27" name="Shape 27"/>
          <p:cNvSpPr>
            <a:spLocks noGrp="1"/>
          </p:cNvSpPr>
          <p:nvPr>
            <p:ph type="title"/>
          </p:nvPr>
        </p:nvSpPr>
        <p:spPr>
          <a:xfrm>
            <a:off x="311699" y="445025"/>
            <a:ext cx="8520601" cy="821151"/>
          </a:xfrm>
          <a:prstGeom prst="rect">
            <a:avLst/>
          </a:prstGeom>
        </p:spPr>
        <p:txBody>
          <a:bodyPr/>
          <a:lstStyle/>
          <a:p>
            <a:pPr lvl="0">
              <a:defRPr sz="1800"/>
            </a:pPr>
            <a:r>
              <a:rPr sz="1400"/>
              <a:t>Texte du titre</a:t>
            </a:r>
          </a:p>
        </p:txBody>
      </p:sp>
      <p:sp>
        <p:nvSpPr>
          <p:cNvPr id="28" name="Shape 28"/>
          <p:cNvSpPr>
            <a:spLocks noGrp="1"/>
          </p:cNvSpPr>
          <p:nvPr>
            <p:ph type="body" idx="1"/>
          </p:nvPr>
        </p:nvSpPr>
        <p:spPr>
          <a:xfrm>
            <a:off x="311699" y="1266175"/>
            <a:ext cx="3999900" cy="3877325"/>
          </a:xfrm>
          <a:prstGeom prst="rect">
            <a:avLst/>
          </a:prstGeom>
        </p:spPr>
        <p:txBody>
          <a:bodyPr/>
          <a:lstStyle/>
          <a:p>
            <a:pPr lvl="0">
              <a:defRPr sz="1800"/>
            </a:pPr>
            <a:r>
              <a:rPr sz="1400"/>
              <a:t>Texte niveau 1</a:t>
            </a:r>
          </a:p>
          <a:p>
            <a:pPr lvl="1">
              <a:defRPr sz="1800"/>
            </a:pPr>
            <a:r>
              <a:rPr sz="1400"/>
              <a:t>Texte niveau 2</a:t>
            </a:r>
          </a:p>
          <a:p>
            <a:pPr lvl="2">
              <a:defRPr sz="1800"/>
            </a:pPr>
            <a:r>
              <a:rPr sz="1400"/>
              <a:t>Texte niveau 3</a:t>
            </a:r>
          </a:p>
          <a:p>
            <a:pPr lvl="3">
              <a:defRPr sz="1800"/>
            </a:pPr>
            <a:r>
              <a:rPr sz="1400"/>
              <a:t>Texte niveau 4</a:t>
            </a:r>
          </a:p>
          <a:p>
            <a:pPr lvl="4">
              <a:defRPr sz="1800"/>
            </a:pPr>
            <a:r>
              <a:rPr sz="1400"/>
              <a:t>Texte niveau 5</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1" name="Shape 31"/>
          <p:cNvSpPr>
            <a:spLocks noGrp="1"/>
          </p:cNvSpPr>
          <p:nvPr>
            <p:ph type="title"/>
          </p:nvPr>
        </p:nvSpPr>
        <p:spPr>
          <a:xfrm>
            <a:off x="311699" y="445025"/>
            <a:ext cx="8520601" cy="755125"/>
          </a:xfrm>
          <a:prstGeom prst="rect">
            <a:avLst/>
          </a:prstGeom>
        </p:spPr>
        <p:txBody>
          <a:bodyPr/>
          <a:lstStyle/>
          <a:p>
            <a:pPr lvl="0">
              <a:defRPr sz="1800"/>
            </a:pPr>
            <a:r>
              <a:rPr sz="1400"/>
              <a:t>Texte du titre</a:t>
            </a:r>
          </a:p>
        </p:txBody>
      </p:sp>
      <p:sp>
        <p:nvSpPr>
          <p:cNvPr id="32" name="Shape 32"/>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One column text">
    <p:spTree>
      <p:nvGrpSpPr>
        <p:cNvPr id="1" name=""/>
        <p:cNvGrpSpPr/>
        <p:nvPr/>
      </p:nvGrpSpPr>
      <p:grpSpPr>
        <a:xfrm>
          <a:off x="0" y="0"/>
          <a:ext cx="0" cy="0"/>
          <a:chOff x="0" y="0"/>
          <a:chExt cx="0" cy="0"/>
        </a:xfrm>
      </p:grpSpPr>
      <p:sp>
        <p:nvSpPr>
          <p:cNvPr id="34" name="Shape 34"/>
          <p:cNvSpPr>
            <a:spLocks noGrp="1"/>
          </p:cNvSpPr>
          <p:nvPr>
            <p:ph type="title"/>
          </p:nvPr>
        </p:nvSpPr>
        <p:spPr>
          <a:xfrm>
            <a:off x="311699" y="0"/>
            <a:ext cx="2808000" cy="1311300"/>
          </a:xfrm>
          <a:prstGeom prst="rect">
            <a:avLst/>
          </a:prstGeom>
        </p:spPr>
        <p:txBody>
          <a:bodyPr anchor="b"/>
          <a:lstStyle>
            <a:lvl1pPr>
              <a:defRPr sz="2400"/>
            </a:lvl1pPr>
          </a:lstStyle>
          <a:p>
            <a:pPr lvl="0">
              <a:defRPr sz="1800"/>
            </a:pPr>
            <a:r>
              <a:rPr sz="2400"/>
              <a:t>Texte du titre</a:t>
            </a:r>
          </a:p>
        </p:txBody>
      </p:sp>
      <p:sp>
        <p:nvSpPr>
          <p:cNvPr id="35" name="Shape 35"/>
          <p:cNvSpPr>
            <a:spLocks noGrp="1"/>
          </p:cNvSpPr>
          <p:nvPr>
            <p:ph type="body" idx="1"/>
          </p:nvPr>
        </p:nvSpPr>
        <p:spPr>
          <a:xfrm>
            <a:off x="311699" y="1389599"/>
            <a:ext cx="2808000" cy="3753902"/>
          </a:xfrm>
          <a:prstGeom prst="rect">
            <a:avLst/>
          </a:prstGeom>
        </p:spPr>
        <p:txBody>
          <a:bodyPr/>
          <a:lstStyle>
            <a:lvl1pPr>
              <a:defRPr sz="1200"/>
            </a:lvl1pPr>
            <a:lvl2pPr>
              <a:defRPr sz="1200"/>
            </a:lvl2pPr>
            <a:lvl3pPr>
              <a:defRPr sz="1200"/>
            </a:lvl3pPr>
            <a:lvl4pPr>
              <a:defRPr sz="1200"/>
            </a:lvl4pPr>
            <a:lvl5pPr>
              <a:defRPr sz="1200"/>
            </a:lvl5pPr>
          </a:lstStyle>
          <a:p>
            <a:pPr lvl="0">
              <a:defRPr sz="1800"/>
            </a:pPr>
            <a:r>
              <a:rPr sz="1200"/>
              <a:t>Texte niveau 1</a:t>
            </a:r>
          </a:p>
          <a:p>
            <a:pPr lvl="1">
              <a:defRPr sz="1800"/>
            </a:pPr>
            <a:r>
              <a:rPr sz="1200"/>
              <a:t>Texte niveau 2</a:t>
            </a:r>
          </a:p>
          <a:p>
            <a:pPr lvl="2">
              <a:defRPr sz="1800"/>
            </a:pPr>
            <a:r>
              <a:rPr sz="1200"/>
              <a:t>Texte niveau 3</a:t>
            </a:r>
          </a:p>
          <a:p>
            <a:pPr lvl="3">
              <a:defRPr sz="1800"/>
            </a:pPr>
            <a:r>
              <a:rPr sz="1200"/>
              <a:t>Texte niveau 4</a:t>
            </a:r>
          </a:p>
          <a:p>
            <a:pPr lvl="4">
              <a:defRPr sz="1800"/>
            </a:pPr>
            <a:r>
              <a:rPr sz="1200"/>
              <a:t>Texte niveau 5</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Main point">
    <p:bg>
      <p:bgPr>
        <a:solidFill>
          <a:srgbClr val="EEFF41"/>
        </a:solidFill>
        <a:effectLst/>
      </p:bgPr>
    </p:bg>
    <p:spTree>
      <p:nvGrpSpPr>
        <p:cNvPr id="1" name=""/>
        <p:cNvGrpSpPr/>
        <p:nvPr/>
      </p:nvGrpSpPr>
      <p:grpSpPr>
        <a:xfrm>
          <a:off x="0" y="0"/>
          <a:ext cx="0" cy="0"/>
          <a:chOff x="0" y="0"/>
          <a:chExt cx="0" cy="0"/>
        </a:xfrm>
      </p:grpSpPr>
      <p:sp>
        <p:nvSpPr>
          <p:cNvPr id="38" name="Shape 38"/>
          <p:cNvSpPr>
            <a:spLocks noGrp="1"/>
          </p:cNvSpPr>
          <p:nvPr>
            <p:ph type="title"/>
          </p:nvPr>
        </p:nvSpPr>
        <p:spPr>
          <a:xfrm>
            <a:off x="490250" y="526349"/>
            <a:ext cx="5613599" cy="4090801"/>
          </a:xfrm>
          <a:prstGeom prst="rect">
            <a:avLst/>
          </a:prstGeom>
        </p:spPr>
        <p:txBody>
          <a:bodyPr anchor="ctr"/>
          <a:lstStyle>
            <a:lvl1pPr>
              <a:defRPr sz="5400">
                <a:solidFill>
                  <a:srgbClr val="695D46"/>
                </a:solidFill>
              </a:defRPr>
            </a:lvl1pPr>
          </a:lstStyle>
          <a:p>
            <a:pPr lvl="0">
              <a:defRPr sz="1800">
                <a:solidFill>
                  <a:srgbClr val="000000"/>
                </a:solidFill>
              </a:defRPr>
            </a:pPr>
            <a:r>
              <a:rPr sz="5400">
                <a:solidFill>
                  <a:srgbClr val="695D46"/>
                </a:solidFill>
              </a:rPr>
              <a:t>Texte du titre</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title and description">
    <p:spTree>
      <p:nvGrpSpPr>
        <p:cNvPr id="1" name=""/>
        <p:cNvGrpSpPr/>
        <p:nvPr/>
      </p:nvGrpSpPr>
      <p:grpSpPr>
        <a:xfrm>
          <a:off x="0" y="0"/>
          <a:ext cx="0" cy="0"/>
          <a:chOff x="0" y="0"/>
          <a:chExt cx="0" cy="0"/>
        </a:xfrm>
      </p:grpSpPr>
      <p:sp>
        <p:nvSpPr>
          <p:cNvPr id="41" name="Shape 41"/>
          <p:cNvSpPr/>
          <p:nvPr/>
        </p:nvSpPr>
        <p:spPr>
          <a:xfrm>
            <a:off x="4572000" y="0"/>
            <a:ext cx="4572000" cy="5143500"/>
          </a:xfrm>
          <a:prstGeom prst="rect">
            <a:avLst/>
          </a:prstGeom>
          <a:solidFill>
            <a:srgbClr val="4DB6AC"/>
          </a:solidFill>
          <a:ln w="12700">
            <a:miter lim="400000"/>
          </a:ln>
        </p:spPr>
        <p:txBody>
          <a:bodyPr lIns="0" tIns="0" rIns="0" bIns="0" anchor="ctr"/>
          <a:lstStyle/>
          <a:p>
            <a:pPr lvl="0">
              <a:defRPr>
                <a:solidFill>
                  <a:srgbClr val="000000"/>
                </a:solidFill>
              </a:defRPr>
            </a:pPr>
            <a:endParaRPr/>
          </a:p>
        </p:txBody>
      </p:sp>
      <p:sp>
        <p:nvSpPr>
          <p:cNvPr id="42" name="Shape 42"/>
          <p:cNvSpPr/>
          <p:nvPr/>
        </p:nvSpPr>
        <p:spPr>
          <a:xfrm>
            <a:off x="5029200" y="4495800"/>
            <a:ext cx="468313" cy="0"/>
          </a:xfrm>
          <a:prstGeom prst="line">
            <a:avLst/>
          </a:prstGeom>
          <a:ln w="19050">
            <a:solidFill>
              <a:srgbClr val="FFFFFF"/>
            </a:solidFill>
            <a:round/>
          </a:ln>
        </p:spPr>
        <p:txBody>
          <a:bodyPr lIns="0" tIns="0" rIns="0" bIns="0"/>
          <a:lstStyle/>
          <a:p>
            <a:pPr lvl="0" defTabSz="457200">
              <a:defRPr sz="1200">
                <a:solidFill>
                  <a:srgbClr val="000000"/>
                </a:solidFill>
                <a:latin typeface="+mn-lt"/>
                <a:ea typeface="+mn-ea"/>
                <a:cs typeface="+mn-cs"/>
                <a:sym typeface="Helvetica"/>
              </a:defRPr>
            </a:pPr>
            <a:endParaRPr/>
          </a:p>
        </p:txBody>
      </p:sp>
      <p:sp>
        <p:nvSpPr>
          <p:cNvPr id="43" name="Shape 43"/>
          <p:cNvSpPr>
            <a:spLocks noGrp="1"/>
          </p:cNvSpPr>
          <p:nvPr>
            <p:ph type="title"/>
          </p:nvPr>
        </p:nvSpPr>
        <p:spPr>
          <a:xfrm>
            <a:off x="265500" y="0"/>
            <a:ext cx="4045199" cy="2715475"/>
          </a:xfrm>
          <a:prstGeom prst="rect">
            <a:avLst/>
          </a:prstGeom>
        </p:spPr>
        <p:txBody>
          <a:bodyPr anchor="b"/>
          <a:lstStyle>
            <a:lvl1pPr algn="ctr">
              <a:defRPr sz="4200"/>
            </a:lvl1pPr>
          </a:lstStyle>
          <a:p>
            <a:pPr lvl="0">
              <a:defRPr sz="1800"/>
            </a:pPr>
            <a:r>
              <a:rPr sz="4200"/>
              <a:t>Texte du titre</a:t>
            </a:r>
          </a:p>
        </p:txBody>
      </p:sp>
      <p:sp>
        <p:nvSpPr>
          <p:cNvPr id="44" name="Shape 44"/>
          <p:cNvSpPr>
            <a:spLocks noGrp="1"/>
          </p:cNvSpPr>
          <p:nvPr>
            <p:ph type="body" idx="1"/>
          </p:nvPr>
        </p:nvSpPr>
        <p:spPr>
          <a:xfrm>
            <a:off x="265500" y="2726875"/>
            <a:ext cx="4045199" cy="2416625"/>
          </a:xfrm>
          <a:prstGeom prst="rect">
            <a:avLst/>
          </a:prstGeom>
        </p:spPr>
        <p:txBody>
          <a:bodyPr/>
          <a:lstStyle>
            <a:lvl1pPr algn="ctr">
              <a:defRPr sz="2100"/>
            </a:lvl1pPr>
            <a:lvl2pPr algn="ctr">
              <a:defRPr sz="2100"/>
            </a:lvl2pPr>
            <a:lvl3pPr algn="ctr">
              <a:defRPr sz="2100"/>
            </a:lvl3pPr>
            <a:lvl4pPr algn="ctr">
              <a:defRPr sz="2100"/>
            </a:lvl4pPr>
            <a:lvl5pPr algn="ctr">
              <a:defRPr sz="2100"/>
            </a:lvl5pPr>
          </a:lstStyle>
          <a:p>
            <a:pPr lvl="0">
              <a:defRPr sz="1800"/>
            </a:pPr>
            <a:r>
              <a:rPr sz="2100"/>
              <a:t>Texte niveau 1</a:t>
            </a:r>
          </a:p>
          <a:p>
            <a:pPr lvl="1">
              <a:defRPr sz="1800"/>
            </a:pPr>
            <a:r>
              <a:rPr sz="2100"/>
              <a:t>Texte niveau 2</a:t>
            </a:r>
          </a:p>
          <a:p>
            <a:pPr lvl="2">
              <a:defRPr sz="1800"/>
            </a:pPr>
            <a:r>
              <a:rPr sz="2100"/>
              <a:t>Texte niveau 3</a:t>
            </a:r>
          </a:p>
          <a:p>
            <a:pPr lvl="3">
              <a:defRPr sz="1800"/>
            </a:pPr>
            <a:r>
              <a:rPr sz="2100"/>
              <a:t>Texte niveau 4</a:t>
            </a:r>
          </a:p>
          <a:p>
            <a:pPr lvl="4">
              <a:defRPr sz="1800"/>
            </a:pPr>
            <a:r>
              <a:rPr sz="2100"/>
              <a:t>Texte niveau 5</a:t>
            </a:r>
          </a:p>
        </p:txBody>
      </p:sp>
      <p:sp>
        <p:nvSpPr>
          <p:cNvPr id="45" name="Shape 45"/>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aption">
    <p:spTree>
      <p:nvGrpSpPr>
        <p:cNvPr id="1" name=""/>
        <p:cNvGrpSpPr/>
        <p:nvPr/>
      </p:nvGrpSpPr>
      <p:grpSpPr>
        <a:xfrm>
          <a:off x="0" y="0"/>
          <a:ext cx="0" cy="0"/>
          <a:chOff x="0" y="0"/>
          <a:chExt cx="0" cy="0"/>
        </a:xfrm>
      </p:grpSpPr>
      <p:sp>
        <p:nvSpPr>
          <p:cNvPr id="47" name="Shape 47"/>
          <p:cNvSpPr>
            <a:spLocks noGrp="1"/>
          </p:cNvSpPr>
          <p:nvPr>
            <p:ph type="body" idx="1"/>
          </p:nvPr>
        </p:nvSpPr>
        <p:spPr>
          <a:xfrm>
            <a:off x="311699" y="3916749"/>
            <a:ext cx="5998802" cy="1226751"/>
          </a:xfrm>
          <a:prstGeom prst="rect">
            <a:avLst/>
          </a:prstGeom>
        </p:spPr>
        <p:txBody>
          <a:bodyPr anchor="ctr"/>
          <a:lstStyle>
            <a:lvl1pPr>
              <a:defRPr sz="2400">
                <a:latin typeface="PT Sans Narrow"/>
                <a:ea typeface="PT Sans Narrow"/>
                <a:cs typeface="PT Sans Narrow"/>
                <a:sym typeface="PT Sans Narrow"/>
              </a:defRPr>
            </a:lvl1pPr>
            <a:lvl2pPr>
              <a:defRPr sz="2400">
                <a:latin typeface="PT Sans Narrow"/>
                <a:ea typeface="PT Sans Narrow"/>
                <a:cs typeface="PT Sans Narrow"/>
                <a:sym typeface="PT Sans Narrow"/>
              </a:defRPr>
            </a:lvl2pPr>
            <a:lvl3pPr>
              <a:defRPr sz="2400">
                <a:latin typeface="PT Sans Narrow"/>
                <a:ea typeface="PT Sans Narrow"/>
                <a:cs typeface="PT Sans Narrow"/>
                <a:sym typeface="PT Sans Narrow"/>
              </a:defRPr>
            </a:lvl3pPr>
            <a:lvl4pPr>
              <a:defRPr sz="2400">
                <a:latin typeface="PT Sans Narrow"/>
                <a:ea typeface="PT Sans Narrow"/>
                <a:cs typeface="PT Sans Narrow"/>
                <a:sym typeface="PT Sans Narrow"/>
              </a:defRPr>
            </a:lvl4pPr>
            <a:lvl5pPr>
              <a:defRPr sz="2400">
                <a:latin typeface="PT Sans Narrow"/>
                <a:ea typeface="PT Sans Narrow"/>
                <a:cs typeface="PT Sans Narrow"/>
                <a:sym typeface="PT Sans Narrow"/>
              </a:defRPr>
            </a:lvl5pPr>
          </a:lstStyle>
          <a:p>
            <a:pPr lvl="0">
              <a:defRPr sz="1800"/>
            </a:pPr>
            <a:r>
              <a:rPr sz="2400"/>
              <a:t>Texte niveau 1</a:t>
            </a:r>
          </a:p>
          <a:p>
            <a:pPr lvl="1">
              <a:defRPr sz="1800"/>
            </a:pPr>
            <a:r>
              <a:rPr sz="2400"/>
              <a:t>Texte niveau 2</a:t>
            </a:r>
          </a:p>
          <a:p>
            <a:pPr lvl="2">
              <a:defRPr sz="1800"/>
            </a:pPr>
            <a:r>
              <a:rPr sz="2400"/>
              <a:t>Texte niveau 3</a:t>
            </a:r>
          </a:p>
          <a:p>
            <a:pPr lvl="3">
              <a:defRPr sz="1800"/>
            </a:pPr>
            <a:r>
              <a:rPr sz="2400"/>
              <a:t>Texte niveau 4</a:t>
            </a:r>
          </a:p>
          <a:p>
            <a:pPr lvl="4">
              <a:defRPr sz="1800"/>
            </a:pPr>
            <a:r>
              <a:rPr sz="2400"/>
              <a:t>Texte niveau 5</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5045075"/>
            <a:ext cx="9144000" cy="98425"/>
          </a:xfrm>
          <a:prstGeom prst="rect">
            <a:avLst/>
          </a:prstGeom>
          <a:solidFill>
            <a:srgbClr val="4DB6AC"/>
          </a:solidFill>
          <a:ln w="12700">
            <a:miter lim="400000"/>
          </a:ln>
        </p:spPr>
        <p:txBody>
          <a:bodyPr lIns="0" tIns="0" rIns="0" bIns="0" anchor="ctr"/>
          <a:lstStyle/>
          <a:p>
            <a:pPr lvl="0">
              <a:defRPr>
                <a:solidFill>
                  <a:srgbClr val="000000"/>
                </a:solidFill>
              </a:defRPr>
            </a:pPr>
            <a:endParaRPr/>
          </a:p>
        </p:txBody>
      </p:sp>
      <p:sp>
        <p:nvSpPr>
          <p:cNvPr id="3" name="Shape 3"/>
          <p:cNvSpPr>
            <a:spLocks noGrp="1"/>
          </p:cNvSpPr>
          <p:nvPr>
            <p:ph type="title"/>
          </p:nvPr>
        </p:nvSpPr>
        <p:spPr>
          <a:xfrm>
            <a:off x="311699" y="445025"/>
            <a:ext cx="8520601" cy="821301"/>
          </a:xfrm>
          <a:prstGeom prst="rect">
            <a:avLst/>
          </a:prstGeom>
          <a:ln w="12700">
            <a:miter lim="400000"/>
          </a:ln>
          <a:extLst>
            <a:ext uri="{C572A759-6A51-4108-AA02-DFA0A04FC94B}">
              <ma14:wrappingTextBoxFlag xmlns="" xmlns:ma14="http://schemas.microsoft.com/office/mac/drawingml/2011/main" val="1"/>
            </a:ext>
          </a:extLst>
        </p:spPr>
        <p:txBody>
          <a:bodyPr lIns="91424" tIns="91424" rIns="91424" bIns="91424"/>
          <a:lstStyle/>
          <a:p>
            <a:pPr lvl="0">
              <a:defRPr sz="1800"/>
            </a:pPr>
            <a:r>
              <a:rPr sz="1400"/>
              <a:t>Texte du titre</a:t>
            </a:r>
          </a:p>
        </p:txBody>
      </p:sp>
      <p:sp>
        <p:nvSpPr>
          <p:cNvPr id="4" name="Shape 4"/>
          <p:cNvSpPr>
            <a:spLocks noGrp="1"/>
          </p:cNvSpPr>
          <p:nvPr>
            <p:ph type="body" idx="1"/>
          </p:nvPr>
        </p:nvSpPr>
        <p:spPr>
          <a:xfrm>
            <a:off x="311699" y="1266325"/>
            <a:ext cx="8520601" cy="3877175"/>
          </a:xfrm>
          <a:prstGeom prst="rect">
            <a:avLst/>
          </a:prstGeom>
          <a:ln w="12700">
            <a:miter lim="400000"/>
          </a:ln>
          <a:extLst>
            <a:ext uri="{C572A759-6A51-4108-AA02-DFA0A04FC94B}">
              <ma14:wrappingTextBoxFlag xmlns="" xmlns:ma14="http://schemas.microsoft.com/office/mac/drawingml/2011/main" val="1"/>
            </a:ext>
          </a:extLst>
        </p:spPr>
        <p:txBody>
          <a:bodyPr lIns="91424" tIns="91424" rIns="91424" bIns="91424"/>
          <a:lstStyle/>
          <a:p>
            <a:pPr lvl="0">
              <a:defRPr sz="1800"/>
            </a:pPr>
            <a:r>
              <a:rPr sz="1400"/>
              <a:t>Texte niveau 1</a:t>
            </a:r>
          </a:p>
          <a:p>
            <a:pPr lvl="1">
              <a:defRPr sz="1800"/>
            </a:pPr>
            <a:r>
              <a:rPr sz="1400"/>
              <a:t>Texte niveau 2</a:t>
            </a:r>
          </a:p>
          <a:p>
            <a:pPr lvl="2">
              <a:defRPr sz="1800"/>
            </a:pPr>
            <a:r>
              <a:rPr sz="1400"/>
              <a:t>Texte niveau 3</a:t>
            </a:r>
          </a:p>
          <a:p>
            <a:pPr lvl="3">
              <a:defRPr sz="1800"/>
            </a:pPr>
            <a:r>
              <a:rPr sz="1400"/>
              <a:t>Texte niveau 4</a:t>
            </a:r>
          </a:p>
          <a:p>
            <a:pPr lvl="4">
              <a:defRPr sz="1800"/>
            </a:pPr>
            <a:r>
              <a:rPr sz="1400"/>
              <a:t>Texte niveau 5</a:t>
            </a:r>
          </a:p>
        </p:txBody>
      </p:sp>
      <p:sp>
        <p:nvSpPr>
          <p:cNvPr id="5" name="Shape 5"/>
          <p:cNvSpPr>
            <a:spLocks noGrp="1"/>
          </p:cNvSpPr>
          <p:nvPr>
            <p:ph type="sldNum" sz="quarter" idx="2"/>
          </p:nvPr>
        </p:nvSpPr>
        <p:spPr>
          <a:xfrm>
            <a:off x="8472488" y="4669221"/>
            <a:ext cx="549276" cy="380234"/>
          </a:xfrm>
          <a:prstGeom prst="rect">
            <a:avLst/>
          </a:prstGeom>
          <a:ln w="12700">
            <a:miter lim="400000"/>
          </a:ln>
        </p:spPr>
        <p:txBody>
          <a:bodyPr lIns="91424" tIns="91424" rIns="91424" bIns="91424" anchor="ctr">
            <a:spAutoFit/>
          </a:bodyPr>
          <a:lstStyle>
            <a:lvl1pPr>
              <a:defRPr>
                <a:solidFill>
                  <a:srgbClr val="000000"/>
                </a:solidFill>
              </a:defRPr>
            </a:lvl1pPr>
          </a:lstStyle>
          <a:p>
            <a:pPr lvl="0"/>
            <a:fld id="{86CB4B4D-7CA3-9044-876B-883B54F8677D}" type="slidenum">
              <a:t>‹N°›</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defRPr sz="1400">
          <a:latin typeface="Arial"/>
          <a:ea typeface="Arial"/>
          <a:cs typeface="Arial"/>
          <a:sym typeface="Arial"/>
        </a:defRPr>
      </a:lvl1pPr>
      <a:lvl2pPr>
        <a:defRPr sz="1400">
          <a:latin typeface="Arial"/>
          <a:ea typeface="Arial"/>
          <a:cs typeface="Arial"/>
          <a:sym typeface="Arial"/>
        </a:defRPr>
      </a:lvl2pPr>
      <a:lvl3pPr>
        <a:defRPr sz="1400">
          <a:latin typeface="Arial"/>
          <a:ea typeface="Arial"/>
          <a:cs typeface="Arial"/>
          <a:sym typeface="Arial"/>
        </a:defRPr>
      </a:lvl3pPr>
      <a:lvl4pPr>
        <a:defRPr sz="1400">
          <a:latin typeface="Arial"/>
          <a:ea typeface="Arial"/>
          <a:cs typeface="Arial"/>
          <a:sym typeface="Arial"/>
        </a:defRPr>
      </a:lvl4pPr>
      <a:lvl5pPr>
        <a:defRPr sz="1400">
          <a:latin typeface="Arial"/>
          <a:ea typeface="Arial"/>
          <a:cs typeface="Arial"/>
          <a:sym typeface="Arial"/>
        </a:defRPr>
      </a:lvl5pPr>
      <a:lvl6pPr indent="457200">
        <a:defRPr sz="1400">
          <a:latin typeface="Arial"/>
          <a:ea typeface="Arial"/>
          <a:cs typeface="Arial"/>
          <a:sym typeface="Arial"/>
        </a:defRPr>
      </a:lvl6pPr>
      <a:lvl7pPr indent="914400">
        <a:defRPr sz="1400">
          <a:latin typeface="Arial"/>
          <a:ea typeface="Arial"/>
          <a:cs typeface="Arial"/>
          <a:sym typeface="Arial"/>
        </a:defRPr>
      </a:lvl7pPr>
      <a:lvl8pPr indent="1371600">
        <a:defRPr sz="1400">
          <a:latin typeface="Arial"/>
          <a:ea typeface="Arial"/>
          <a:cs typeface="Arial"/>
          <a:sym typeface="Arial"/>
        </a:defRPr>
      </a:lvl8pPr>
      <a:lvl9pPr indent="1828800">
        <a:defRPr sz="1400">
          <a:latin typeface="Arial"/>
          <a:ea typeface="Arial"/>
          <a:cs typeface="Arial"/>
          <a:sym typeface="Arial"/>
        </a:defRPr>
      </a:lvl9pPr>
    </p:titleStyle>
    <p:bodyStyle>
      <a:lvl1pPr marL="342900" indent="-342900">
        <a:defRPr sz="1400">
          <a:latin typeface="Arial"/>
          <a:ea typeface="Arial"/>
          <a:cs typeface="Arial"/>
          <a:sym typeface="Arial"/>
        </a:defRPr>
      </a:lvl1pPr>
      <a:lvl2pPr marL="342900" indent="114300">
        <a:defRPr sz="1400">
          <a:latin typeface="Arial"/>
          <a:ea typeface="Arial"/>
          <a:cs typeface="Arial"/>
          <a:sym typeface="Arial"/>
        </a:defRPr>
      </a:lvl2pPr>
      <a:lvl3pPr marL="342900" indent="571500">
        <a:defRPr sz="1400">
          <a:latin typeface="Arial"/>
          <a:ea typeface="Arial"/>
          <a:cs typeface="Arial"/>
          <a:sym typeface="Arial"/>
        </a:defRPr>
      </a:lvl3pPr>
      <a:lvl4pPr marL="342900" indent="1028700">
        <a:defRPr sz="1400">
          <a:latin typeface="Arial"/>
          <a:ea typeface="Arial"/>
          <a:cs typeface="Arial"/>
          <a:sym typeface="Arial"/>
        </a:defRPr>
      </a:lvl4pPr>
      <a:lvl5pPr marL="342900" indent="1485900">
        <a:defRPr sz="1400">
          <a:latin typeface="Arial"/>
          <a:ea typeface="Arial"/>
          <a:cs typeface="Arial"/>
          <a:sym typeface="Arial"/>
        </a:defRPr>
      </a:lvl5pPr>
      <a:lvl6pPr marL="342900" indent="-342900">
        <a:defRPr sz="1400">
          <a:latin typeface="Arial"/>
          <a:ea typeface="Arial"/>
          <a:cs typeface="Arial"/>
          <a:sym typeface="Arial"/>
        </a:defRPr>
      </a:lvl6pPr>
      <a:lvl7pPr marL="342900" indent="-342900">
        <a:defRPr sz="1400">
          <a:latin typeface="Arial"/>
          <a:ea typeface="Arial"/>
          <a:cs typeface="Arial"/>
          <a:sym typeface="Arial"/>
        </a:defRPr>
      </a:lvl7pPr>
      <a:lvl8pPr marL="342900" indent="-342900">
        <a:defRPr sz="1400">
          <a:latin typeface="Arial"/>
          <a:ea typeface="Arial"/>
          <a:cs typeface="Arial"/>
          <a:sym typeface="Arial"/>
        </a:defRPr>
      </a:lvl8pPr>
      <a:lvl9pPr marL="342900" indent="-342900">
        <a:defRPr sz="1400">
          <a:latin typeface="Arial"/>
          <a:ea typeface="Arial"/>
          <a:cs typeface="Arial"/>
          <a:sym typeface="Arial"/>
        </a:defRPr>
      </a:lvl9pPr>
    </p:bodyStyle>
    <p:otherStyle>
      <a:lvl1pPr>
        <a:defRPr sz="1400">
          <a:solidFill>
            <a:schemeClr val="tx1"/>
          </a:solidFill>
          <a:latin typeface="+mn-lt"/>
          <a:ea typeface="+mn-ea"/>
          <a:cs typeface="+mn-cs"/>
          <a:sym typeface="Arial"/>
        </a:defRPr>
      </a:lvl1pPr>
      <a:lvl2pPr indent="457200">
        <a:defRPr sz="1400">
          <a:solidFill>
            <a:schemeClr val="tx1"/>
          </a:solidFill>
          <a:latin typeface="+mn-lt"/>
          <a:ea typeface="+mn-ea"/>
          <a:cs typeface="+mn-cs"/>
          <a:sym typeface="Arial"/>
        </a:defRPr>
      </a:lvl2pPr>
      <a:lvl3pPr indent="914400">
        <a:defRPr sz="1400">
          <a:solidFill>
            <a:schemeClr val="tx1"/>
          </a:solidFill>
          <a:latin typeface="+mn-lt"/>
          <a:ea typeface="+mn-ea"/>
          <a:cs typeface="+mn-cs"/>
          <a:sym typeface="Arial"/>
        </a:defRPr>
      </a:lvl3pPr>
      <a:lvl4pPr indent="1371600">
        <a:defRPr sz="1400">
          <a:solidFill>
            <a:schemeClr val="tx1"/>
          </a:solidFill>
          <a:latin typeface="+mn-lt"/>
          <a:ea typeface="+mn-ea"/>
          <a:cs typeface="+mn-cs"/>
          <a:sym typeface="Arial"/>
        </a:defRPr>
      </a:lvl4pPr>
      <a:lvl5pPr indent="1828800">
        <a:defRPr sz="1400">
          <a:solidFill>
            <a:schemeClr val="tx1"/>
          </a:solidFill>
          <a:latin typeface="+mn-lt"/>
          <a:ea typeface="+mn-ea"/>
          <a:cs typeface="+mn-cs"/>
          <a:sym typeface="Arial"/>
        </a:defRPr>
      </a:lvl5pPr>
      <a:lvl6pPr indent="2286000">
        <a:defRPr sz="1400">
          <a:solidFill>
            <a:schemeClr val="tx1"/>
          </a:solidFill>
          <a:latin typeface="+mn-lt"/>
          <a:ea typeface="+mn-ea"/>
          <a:cs typeface="+mn-cs"/>
          <a:sym typeface="Arial"/>
        </a:defRPr>
      </a:lvl6pPr>
      <a:lvl7pPr indent="2743200">
        <a:defRPr sz="1400">
          <a:solidFill>
            <a:schemeClr val="tx1"/>
          </a:solidFill>
          <a:latin typeface="+mn-lt"/>
          <a:ea typeface="+mn-ea"/>
          <a:cs typeface="+mn-cs"/>
          <a:sym typeface="Arial"/>
        </a:defRPr>
      </a:lvl7pPr>
      <a:lvl8pPr indent="3200400">
        <a:defRPr sz="1400">
          <a:solidFill>
            <a:schemeClr val="tx1"/>
          </a:solidFill>
          <a:latin typeface="+mn-lt"/>
          <a:ea typeface="+mn-ea"/>
          <a:cs typeface="+mn-cs"/>
          <a:sym typeface="Arial"/>
        </a:defRPr>
      </a:lvl8pPr>
      <a:lvl9pPr indent="3657600">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xfrm>
            <a:off x="2124075" y="1587500"/>
            <a:ext cx="5911850" cy="1023938"/>
          </a:xfrm>
          <a:prstGeom prst="rect">
            <a:avLst/>
          </a:prstGeom>
        </p:spPr>
        <p:txBody>
          <a:bodyPr lIns="0" tIns="0" rIns="0" bIns="0">
            <a:normAutofit/>
          </a:bodyPr>
          <a:lstStyle>
            <a:lvl1pPr defTabSz="804672">
              <a:defRPr sz="2816" b="1">
                <a:solidFill>
                  <a:srgbClr val="EF6C00"/>
                </a:solidFill>
                <a:latin typeface="PT Sans Narrow"/>
                <a:ea typeface="PT Sans Narrow"/>
                <a:cs typeface="PT Sans Narrow"/>
                <a:sym typeface="PT Sans Narrow"/>
              </a:defRPr>
            </a:lvl1pPr>
          </a:lstStyle>
          <a:p>
            <a:pPr lvl="0">
              <a:defRPr sz="1800" b="0">
                <a:solidFill>
                  <a:srgbClr val="000000"/>
                </a:solidFill>
              </a:defRPr>
            </a:pPr>
            <a:r>
              <a:rPr sz="2816" b="1">
                <a:solidFill>
                  <a:srgbClr val="EF6C00"/>
                </a:solidFill>
              </a:rPr>
              <a:t>Comité québécois femmes et développement</a:t>
            </a:r>
          </a:p>
        </p:txBody>
      </p:sp>
      <p:sp>
        <p:nvSpPr>
          <p:cNvPr id="60" name="Shape 60"/>
          <p:cNvSpPr>
            <a:spLocks noGrp="1"/>
          </p:cNvSpPr>
          <p:nvPr>
            <p:ph type="body" idx="1"/>
          </p:nvPr>
        </p:nvSpPr>
        <p:spPr>
          <a:xfrm>
            <a:off x="2136775" y="2849563"/>
            <a:ext cx="4870450" cy="793751"/>
          </a:xfrm>
          <a:prstGeom prst="rect">
            <a:avLst/>
          </a:prstGeom>
        </p:spPr>
        <p:txBody>
          <a:bodyPr lIns="0" tIns="0" rIns="0" bIns="0">
            <a:normAutofit/>
          </a:bodyPr>
          <a:lstStyle>
            <a:lvl1pPr marL="0" indent="0">
              <a:defRPr b="1">
                <a:solidFill>
                  <a:srgbClr val="695D46"/>
                </a:solidFill>
                <a:latin typeface="Open Sans"/>
                <a:ea typeface="Open Sans"/>
                <a:cs typeface="Open Sans"/>
                <a:sym typeface="Open Sans"/>
              </a:defRPr>
            </a:lvl1pPr>
          </a:lstStyle>
          <a:p>
            <a:pPr lvl="0">
              <a:defRPr sz="1800" b="0">
                <a:solidFill>
                  <a:srgbClr val="000000"/>
                </a:solidFill>
              </a:defRPr>
            </a:pPr>
            <a:r>
              <a:rPr sz="2400" b="1">
                <a:solidFill>
                  <a:srgbClr val="695D46"/>
                </a:solidFill>
              </a:rPr>
              <a:t>Bilan des activités 2015-2016</a:t>
            </a:r>
          </a:p>
        </p:txBody>
      </p:sp>
      <p:pic>
        <p:nvPicPr>
          <p:cNvPr id="61" name="image1.jpg"/>
          <p:cNvPicPr/>
          <p:nvPr/>
        </p:nvPicPr>
        <p:blipFill>
          <a:blip r:embed="rId2">
            <a:extLst/>
          </a:blip>
          <a:stretch>
            <a:fillRect/>
          </a:stretch>
        </p:blipFill>
        <p:spPr>
          <a:xfrm>
            <a:off x="468312" y="1276350"/>
            <a:ext cx="1495426" cy="1646239"/>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395288" y="361950"/>
            <a:ext cx="4044951" cy="985664"/>
          </a:xfrm>
          <a:prstGeom prst="rect">
            <a:avLst/>
          </a:prstGeom>
        </p:spPr>
        <p:txBody>
          <a:bodyPr lIns="0" tIns="0" rIns="0" bIns="0">
            <a:normAutofit/>
          </a:bodyPr>
          <a:lstStyle>
            <a:lvl1pPr>
              <a:defRPr b="1">
                <a:solidFill>
                  <a:srgbClr val="EF6C00"/>
                </a:solidFill>
                <a:latin typeface="PT Sans Narrow"/>
                <a:ea typeface="PT Sans Narrow"/>
                <a:cs typeface="PT Sans Narrow"/>
                <a:sym typeface="PT Sans Narrow"/>
              </a:defRPr>
            </a:lvl1pPr>
          </a:lstStyle>
          <a:p>
            <a:pPr lvl="0">
              <a:defRPr sz="1800" b="0">
                <a:solidFill>
                  <a:srgbClr val="000000"/>
                </a:solidFill>
              </a:defRPr>
            </a:pPr>
            <a:r>
              <a:rPr sz="4200" b="1">
                <a:solidFill>
                  <a:srgbClr val="EF6C00"/>
                </a:solidFill>
              </a:rPr>
              <a:t>8 mars 2016</a:t>
            </a:r>
          </a:p>
        </p:txBody>
      </p:sp>
      <p:sp>
        <p:nvSpPr>
          <p:cNvPr id="90" name="Shape 90"/>
          <p:cNvSpPr>
            <a:spLocks noGrp="1"/>
          </p:cNvSpPr>
          <p:nvPr>
            <p:ph type="body" idx="1"/>
          </p:nvPr>
        </p:nvSpPr>
        <p:spPr>
          <a:xfrm>
            <a:off x="251520" y="1233355"/>
            <a:ext cx="4214185" cy="3749147"/>
          </a:xfrm>
          <a:prstGeom prst="rect">
            <a:avLst/>
          </a:prstGeom>
        </p:spPr>
        <p:txBody>
          <a:bodyPr lIns="0" tIns="0" rIns="0" bIns="0">
            <a:normAutofit/>
          </a:bodyPr>
          <a:lstStyle/>
          <a:p>
            <a:pPr marL="0" lvl="0" indent="0" defTabSz="804672">
              <a:defRPr sz="1800"/>
            </a:pPr>
            <a:r>
              <a:rPr sz="968" b="1">
                <a:solidFill>
                  <a:srgbClr val="695D46"/>
                </a:solidFill>
                <a:latin typeface="Open Sans"/>
                <a:ea typeface="Open Sans"/>
                <a:cs typeface="Open Sans"/>
                <a:sym typeface="Open Sans"/>
              </a:rPr>
              <a:t>Lancement nouvelle publication du CQFD coordonnée par </a:t>
            </a:r>
          </a:p>
          <a:p>
            <a:pPr marL="0" lvl="0" indent="0" defTabSz="804672">
              <a:defRPr sz="1800"/>
            </a:pPr>
            <a:r>
              <a:rPr sz="968" b="1">
                <a:solidFill>
                  <a:srgbClr val="695D46"/>
                </a:solidFill>
                <a:latin typeface="Open Sans"/>
                <a:ea typeface="Open Sans"/>
                <a:cs typeface="Open Sans"/>
                <a:sym typeface="Open Sans"/>
              </a:rPr>
              <a:t>Marie Ginette Bouchard </a:t>
            </a:r>
          </a:p>
          <a:p>
            <a:pPr marL="0" lvl="0" indent="0" defTabSz="804672">
              <a:defRPr sz="1800"/>
            </a:pPr>
            <a:endParaRPr sz="968" b="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"Le Comité québécois femmes et développement : 30 ans d’histoire en témoignages »</a:t>
            </a:r>
          </a:p>
          <a:p>
            <a:pPr marL="0" lvl="0" indent="0" defTabSz="804672">
              <a:defRPr sz="1800"/>
            </a:pPr>
            <a:endParaRPr sz="968" b="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Panel: </a:t>
            </a:r>
            <a:r>
              <a:rPr sz="968" b="1" i="1">
                <a:solidFill>
                  <a:srgbClr val="695D46"/>
                </a:solidFill>
                <a:latin typeface="Open Sans"/>
                <a:ea typeface="Open Sans"/>
                <a:cs typeface="Open Sans"/>
                <a:sym typeface="Open Sans"/>
              </a:rPr>
              <a:t>Où en sommes nous avec l’EFH dans le milieu de la coopération internationale : les expériences du CQFD et de la CDP au cours des dernières années?</a:t>
            </a:r>
          </a:p>
          <a:p>
            <a:pPr marL="0" lvl="0" indent="0" defTabSz="804672">
              <a:defRPr sz="1800"/>
            </a:pPr>
            <a:endParaRPr sz="968" b="1" i="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Animation par Marie Ginette Bouchard</a:t>
            </a:r>
            <a:endParaRPr sz="968" b="1" i="1">
              <a:solidFill>
                <a:srgbClr val="695D46"/>
              </a:solidFill>
              <a:latin typeface="Open Sans"/>
              <a:ea typeface="Open Sans"/>
              <a:cs typeface="Open Sans"/>
              <a:sym typeface="Open Sans"/>
            </a:endParaRPr>
          </a:p>
          <a:p>
            <a:pPr marL="0" lvl="0" indent="0" defTabSz="804672">
              <a:defRPr sz="1800"/>
            </a:pPr>
            <a:endParaRPr sz="968" b="1">
              <a:solidFill>
                <a:srgbClr val="695D46"/>
              </a:solidFill>
              <a:uFill>
                <a:solidFill/>
              </a:u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Présentation de Michèle Asselin, Directrice générale de l’AQOCI et Anne Delorme, chargée de programme EFH AQOCI</a:t>
            </a:r>
          </a:p>
          <a:p>
            <a:pPr marL="0" lvl="0" indent="0" defTabSz="804672">
              <a:defRPr sz="1800"/>
            </a:pPr>
            <a:endParaRPr sz="968" b="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Conférencières: </a:t>
            </a:r>
          </a:p>
          <a:p>
            <a:pPr marL="0" lvl="0" indent="0" defTabSz="804672">
              <a:defRPr sz="1800"/>
            </a:pPr>
            <a:r>
              <a:rPr sz="968" b="1">
                <a:solidFill>
                  <a:srgbClr val="695D46"/>
                </a:solidFill>
                <a:latin typeface="Open Sans"/>
                <a:ea typeface="Open Sans"/>
                <a:cs typeface="Open Sans"/>
                <a:sym typeface="Open Sans"/>
              </a:rPr>
              <a:t>Yolande Geadah (chercheure): Les réalisations du CQFD</a:t>
            </a:r>
          </a:p>
          <a:p>
            <a:pPr marL="0" lvl="0" indent="0" defTabSz="804672">
              <a:defRPr sz="1800"/>
            </a:pPr>
            <a:endParaRPr sz="352" b="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 Odette McCarthy (CECI-UNITERRA, CDP) : Les objectifs, la structure, le fonctionnement et l’impact de la CDP</a:t>
            </a:r>
          </a:p>
          <a:p>
            <a:pPr marL="0" lvl="0" indent="0" defTabSz="804672">
              <a:defRPr sz="1800"/>
            </a:pPr>
            <a:endParaRPr sz="352" b="1">
              <a:solidFill>
                <a:srgbClr val="695D46"/>
              </a:solidFill>
              <a:latin typeface="Open Sans"/>
              <a:ea typeface="Open Sans"/>
              <a:cs typeface="Open Sans"/>
              <a:sym typeface="Open Sans"/>
            </a:endParaRPr>
          </a:p>
          <a:p>
            <a:pPr marL="0" lvl="0" indent="0" defTabSz="804672">
              <a:defRPr sz="1800"/>
            </a:pPr>
            <a:r>
              <a:rPr sz="968" b="1">
                <a:solidFill>
                  <a:srgbClr val="695D46"/>
                </a:solidFill>
                <a:latin typeface="Open Sans"/>
                <a:ea typeface="Open Sans"/>
                <a:cs typeface="Open Sans"/>
                <a:sym typeface="Open Sans"/>
              </a:rPr>
              <a:t>Laurence Caron (FPGL, CDP) : Les activités, le rayonnement et les valeurs de la CDP</a:t>
            </a:r>
          </a:p>
          <a:p>
            <a:pPr marL="0" lvl="0" indent="0" defTabSz="804672">
              <a:defRPr sz="1800"/>
            </a:pPr>
            <a:endParaRPr sz="968" b="1">
              <a:solidFill>
                <a:srgbClr val="695D46"/>
              </a:solidFill>
              <a:latin typeface="Open Sans"/>
              <a:ea typeface="Open Sans"/>
              <a:cs typeface="Open Sans"/>
              <a:sym typeface="Open Sans"/>
            </a:endParaRPr>
          </a:p>
          <a:p>
            <a:pPr marL="0" lvl="0" indent="0" defTabSz="804672">
              <a:defRPr sz="1800"/>
            </a:pPr>
            <a:r>
              <a:rPr sz="880" b="1">
                <a:solidFill>
                  <a:srgbClr val="695D46"/>
                </a:solidFill>
                <a:latin typeface="Open Sans"/>
                <a:ea typeface="Open Sans"/>
                <a:cs typeface="Open Sans"/>
                <a:sym typeface="Open Sans"/>
              </a:rPr>
              <a:t>(environ 40 femmes étaient présentes)</a:t>
            </a:r>
          </a:p>
        </p:txBody>
      </p:sp>
      <p:sp>
        <p:nvSpPr>
          <p:cNvPr id="91" name="Shape 91"/>
          <p:cNvSpPr/>
          <p:nvPr/>
        </p:nvSpPr>
        <p:spPr>
          <a:xfrm>
            <a:off x="4870979" y="249887"/>
            <a:ext cx="3838576" cy="4262726"/>
          </a:xfrm>
          <a:prstGeom prst="rect">
            <a:avLst/>
          </a:prstGeom>
          <a:ln w="12700">
            <a:miter lim="400000"/>
          </a:ln>
          <a:extLst>
            <a:ext uri="{C572A759-6A51-4108-AA02-DFA0A04FC94B}">
              <ma14:wrappingTextBoxFlag xmlns="" xmlns:ma14="http://schemas.microsoft.com/office/mac/drawingml/2011/main" val="1"/>
            </a:ext>
          </a:extLst>
        </p:spPr>
        <p:txBody>
          <a:bodyPr lIns="91424" tIns="91424" rIns="91424" bIns="91424" anchor="ctr">
            <a:spAutoFit/>
          </a:bodyPr>
          <a:lstStyle/>
          <a:p>
            <a:pPr lvl="0" algn="ctr">
              <a:defRPr sz="1800">
                <a:solidFill>
                  <a:srgbClr val="000000"/>
                </a:solidFill>
              </a:defRPr>
            </a:pPr>
            <a:endParaRPr i="1">
              <a:solidFill>
                <a:srgbClr val="FFFFFF"/>
              </a:solidFill>
              <a:latin typeface="Open Sans"/>
              <a:ea typeface="Open Sans"/>
              <a:cs typeface="Open Sans"/>
              <a:sym typeface="Open Sans"/>
            </a:endParaRPr>
          </a:p>
          <a:p>
            <a:pPr lvl="0" algn="ctr">
              <a:defRPr sz="1800">
                <a:solidFill>
                  <a:srgbClr val="000000"/>
                </a:solidFill>
              </a:defRPr>
            </a:pPr>
            <a:endParaRPr sz="2800" b="1">
              <a:solidFill>
                <a:srgbClr val="FFFFFF"/>
              </a:solidFill>
              <a:latin typeface="Open Sans"/>
              <a:ea typeface="Open Sans"/>
              <a:cs typeface="Open Sans"/>
              <a:sym typeface="Open Sans"/>
            </a:endParaRPr>
          </a:p>
          <a:p>
            <a:pPr lvl="0" algn="ctr">
              <a:defRPr sz="1800">
                <a:solidFill>
                  <a:srgbClr val="000000"/>
                </a:solidFill>
              </a:defRPr>
            </a:pPr>
            <a:r>
              <a:rPr sz="2800" b="1">
                <a:solidFill>
                  <a:srgbClr val="FFFFFF"/>
                </a:solidFill>
                <a:latin typeface="Open Sans"/>
                <a:ea typeface="Open Sans"/>
                <a:cs typeface="Open Sans"/>
                <a:sym typeface="Open Sans"/>
              </a:rPr>
              <a:t>JOURNÉE INTERNATIONALE DES FEMMES</a:t>
            </a:r>
            <a:endParaRPr sz="1400">
              <a:solidFill>
                <a:srgbClr val="FFFFFF"/>
              </a:solidFill>
            </a:endParaRPr>
          </a:p>
          <a:p>
            <a:pPr lvl="0" algn="ctr">
              <a:lnSpc>
                <a:spcPct val="115000"/>
              </a:lnSpc>
              <a:spcBef>
                <a:spcPts val="1600"/>
              </a:spcBef>
              <a:defRPr sz="1800">
                <a:solidFill>
                  <a:srgbClr val="000000"/>
                </a:solidFill>
              </a:defRPr>
            </a:pPr>
            <a:r>
              <a:rPr b="1">
                <a:solidFill>
                  <a:srgbClr val="FFFFFF"/>
                </a:solidFill>
                <a:latin typeface="Open Sans"/>
                <a:ea typeface="Open Sans"/>
                <a:cs typeface="Open Sans"/>
                <a:sym typeface="Open Sans"/>
              </a:rPr>
              <a:t>Comité 8 mars: </a:t>
            </a:r>
            <a:endParaRPr sz="1400">
              <a:solidFill>
                <a:srgbClr val="FFFFFF"/>
              </a:solidFill>
            </a:endParaRPr>
          </a:p>
          <a:p>
            <a:pPr lvl="0" algn="ctr">
              <a:lnSpc>
                <a:spcPct val="115000"/>
              </a:lnSpc>
              <a:spcBef>
                <a:spcPts val="1600"/>
              </a:spcBef>
              <a:defRPr sz="1800">
                <a:solidFill>
                  <a:srgbClr val="000000"/>
                </a:solidFill>
              </a:defRPr>
            </a:pPr>
            <a:r>
              <a:rPr sz="1400">
                <a:solidFill>
                  <a:srgbClr val="FFFFFF"/>
                </a:solidFill>
                <a:latin typeface="Open Sans"/>
                <a:ea typeface="Open Sans"/>
                <a:cs typeface="Open Sans"/>
                <a:sym typeface="Open Sans"/>
              </a:rPr>
              <a:t>Sarah Bardaxoglou (Comité justice sociale), Marie Ginette Bouchard (cofondatrice du CQFD), Anne Delorme, Marie Anne Cantin (AQOCI-CQFD) et Claire Moran.</a:t>
            </a:r>
            <a:r>
              <a:rPr>
                <a:solidFill>
                  <a:srgbClr val="FFFFFF"/>
                </a:solidFill>
                <a:latin typeface="Open Sans"/>
                <a:ea typeface="Open Sans"/>
                <a:cs typeface="Open Sans"/>
                <a:sym typeface="Open Sans"/>
              </a:rPr>
              <a:t> </a:t>
            </a:r>
            <a:endParaRPr sz="1400">
              <a:solidFill>
                <a:srgbClr val="FFFFFF"/>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xfrm>
            <a:off x="311150" y="444500"/>
            <a:ext cx="8521700" cy="708025"/>
          </a:xfrm>
          <a:prstGeom prst="rect">
            <a:avLst/>
          </a:prstGeom>
        </p:spPr>
        <p:txBody>
          <a:bodyPr lIns="0" tIns="0" rIns="0" bIns="0">
            <a:normAutofit/>
          </a:bodyPr>
          <a:lstStyle>
            <a:lvl1pPr defTabSz="841247">
              <a:defRPr sz="3312"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3312" b="1">
                <a:solidFill>
                  <a:srgbClr val="EF6C00"/>
                </a:solidFill>
              </a:rPr>
              <a:t>La Communauté de pratique Genre (CdP)</a:t>
            </a:r>
          </a:p>
        </p:txBody>
      </p:sp>
      <p:sp>
        <p:nvSpPr>
          <p:cNvPr id="94" name="Shape 94"/>
          <p:cNvSpPr>
            <a:spLocks noGrp="1"/>
          </p:cNvSpPr>
          <p:nvPr>
            <p:ph type="body" idx="1"/>
          </p:nvPr>
        </p:nvSpPr>
        <p:spPr>
          <a:xfrm>
            <a:off x="311149" y="1266825"/>
            <a:ext cx="8364540" cy="3302000"/>
          </a:xfrm>
          <a:prstGeom prst="rect">
            <a:avLst/>
          </a:prstGeom>
        </p:spPr>
        <p:txBody>
          <a:bodyPr lIns="0" tIns="0" rIns="0" bIns="0">
            <a:normAutofit lnSpcReduction="10000"/>
          </a:bodyPr>
          <a:lstStyle/>
          <a:p>
            <a:pPr marL="0" lvl="0" indent="0" defTabSz="749808">
              <a:lnSpc>
                <a:spcPct val="115000"/>
              </a:lnSpc>
              <a:spcBef>
                <a:spcPts val="1300"/>
              </a:spcBef>
              <a:buClr>
                <a:srgbClr val="695D46"/>
              </a:buClr>
              <a:buSzPct val="100000"/>
              <a:buChar char="•"/>
              <a:defRPr sz="1800"/>
            </a:pPr>
            <a:r>
              <a:rPr sz="984" b="1"/>
              <a:t>Membres de la CdP : </a:t>
            </a:r>
            <a:r>
              <a:rPr sz="984"/>
              <a:t>Adriana Greenblatt et Natalie Doyle (Equitas), Amélie Normandin, Odette McCarthy (CECI), AndréAnne Cloutier et Nathalie Roy (Carrefour International) Caroline Marrs (Oxfam Canada), Charles Mugiraneza (L’œuvre Léger), Debbie Bucher (Cuso); Geneviève Gauthier (Oxfam QC), Laurence Caron (SACO), Linda Gagnon (SUCO) , Marie Ginette Bouchard (Co-fondatrice CQFD), Marie-Anne Cantin (CECI et AQOCI), Nathalie King (SACO), Nathalie Pentier (FPGL)</a:t>
            </a:r>
          </a:p>
          <a:p>
            <a:pPr marL="0" lvl="0" indent="0" defTabSz="749808">
              <a:lnSpc>
                <a:spcPct val="115000"/>
              </a:lnSpc>
              <a:spcBef>
                <a:spcPts val="1300"/>
              </a:spcBef>
              <a:buClr>
                <a:srgbClr val="695D46"/>
              </a:buClr>
              <a:buSzPct val="100000"/>
              <a:buChar char="•"/>
              <a:defRPr sz="1800"/>
            </a:pPr>
            <a:r>
              <a:rPr sz="1148"/>
              <a:t> </a:t>
            </a:r>
            <a:r>
              <a:rPr sz="1148" b="1"/>
              <a:t>Fondée en 2009, la Communauté de pratique « genre en pratique » (CdP) travaille ensemble dans l’objectif ultime de lutter pour l’autonomisation des femmes et le respect de leurs droits, et a regroupé une douzaine d’OCI. Le projet a été soutenu par le CRDI de 2011 à 2015. De nombreuses réflexions et publications ont découlé de ce projet. La suite relèvera de ses membres.</a:t>
            </a:r>
          </a:p>
          <a:p>
            <a:pPr marL="0" lvl="0" indent="0" defTabSz="749808">
              <a:lnSpc>
                <a:spcPct val="115000"/>
              </a:lnSpc>
              <a:spcBef>
                <a:spcPts val="1300"/>
              </a:spcBef>
              <a:buClr>
                <a:srgbClr val="695D46"/>
              </a:buClr>
              <a:buSzPct val="100000"/>
              <a:buChar char="•"/>
              <a:defRPr sz="1800"/>
            </a:pPr>
            <a:r>
              <a:rPr sz="1148" b="1"/>
              <a:t>Guide sur </a:t>
            </a:r>
            <a:r>
              <a:rPr sz="1148" b="1" i="1"/>
              <a:t>L’intégration de l’ÉFH au cycle de programme,  groupe d’entraide PSEA (AndréAnne Cloutier et Nathalie Roy (Carrefour International), Geneviève Gauthier (Oxfam QC), Laurence Caron (SACO), Linda Gagnon (SUCO) </a:t>
            </a:r>
          </a:p>
          <a:p>
            <a:pPr marL="0" lvl="0" indent="0" defTabSz="749808">
              <a:lnSpc>
                <a:spcPct val="115000"/>
              </a:lnSpc>
              <a:spcBef>
                <a:spcPts val="1300"/>
              </a:spcBef>
              <a:buClr>
                <a:srgbClr val="695D46"/>
              </a:buClr>
              <a:buSzPct val="100000"/>
              <a:buChar char="•"/>
              <a:defRPr sz="1800"/>
            </a:pPr>
            <a:r>
              <a:rPr sz="1148" b="1"/>
              <a:t>Rapports financiers et narratifs membres du Coco de la CdP en avril 2015 (Nathalie Pentier, Linda Gagnon et AndréAnne Cloutier)</a:t>
            </a:r>
          </a:p>
          <a:p>
            <a:pPr marL="0" lvl="0" indent="0" defTabSz="749808">
              <a:lnSpc>
                <a:spcPct val="115000"/>
              </a:lnSpc>
              <a:spcBef>
                <a:spcPts val="1300"/>
              </a:spcBef>
              <a:buClr>
                <a:srgbClr val="695D46"/>
              </a:buClr>
              <a:buSzPct val="100000"/>
              <a:buChar char="•"/>
              <a:defRPr sz="1800"/>
            </a:pPr>
            <a:r>
              <a:rPr sz="1148" b="1"/>
              <a:t>Publication à venir sur le fruit de ce travail: </a:t>
            </a:r>
            <a:r>
              <a:rPr sz="1148" b="1" i="1">
                <a:latin typeface="Open Sans"/>
                <a:ea typeface="Open Sans"/>
                <a:cs typeface="Open Sans"/>
                <a:sym typeface="Open Sans"/>
              </a:rPr>
              <a:t>Du partage de savoirs à l’empowerment collectif</a:t>
            </a:r>
            <a:r>
              <a:rPr sz="1148" b="1">
                <a:latin typeface="Open Sans"/>
                <a:ea typeface="Open Sans"/>
                <a:cs typeface="Open Sans"/>
                <a:sym typeface="Open Sans"/>
              </a:rPr>
              <a:t> :l’expérience de la communauté de pratique « genre en pratique », coordonné par les membres de la CDP Genre</a:t>
            </a:r>
            <a:r>
              <a:rPr sz="1148" b="1"/>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311150" y="444500"/>
            <a:ext cx="8521700" cy="831850"/>
          </a:xfrm>
          <a:prstGeom prst="rect">
            <a:avLst/>
          </a:prstGeom>
        </p:spPr>
        <p:txBody>
          <a:bodyPr lIns="0" tIns="0" rIns="0" bIns="0">
            <a:normAutofit/>
          </a:bodyPr>
          <a:lstStyle>
            <a:lvl1pPr defTabSz="896111">
              <a:defRPr sz="3528"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3528" b="1">
                <a:solidFill>
                  <a:srgbClr val="EF6C00"/>
                </a:solidFill>
              </a:rPr>
              <a:t>Publications, outils et communications</a:t>
            </a:r>
          </a:p>
        </p:txBody>
      </p:sp>
      <p:sp>
        <p:nvSpPr>
          <p:cNvPr id="97" name="Shape 97"/>
          <p:cNvSpPr>
            <a:spLocks noGrp="1"/>
          </p:cNvSpPr>
          <p:nvPr>
            <p:ph type="body" idx="1"/>
          </p:nvPr>
        </p:nvSpPr>
        <p:spPr>
          <a:xfrm>
            <a:off x="311150" y="1276350"/>
            <a:ext cx="8521700" cy="3598863"/>
          </a:xfrm>
          <a:prstGeom prst="rect">
            <a:avLst/>
          </a:prstGeom>
        </p:spPr>
        <p:txBody>
          <a:bodyPr lIns="0" tIns="0" rIns="0" bIns="0">
            <a:normAutofit/>
          </a:bodyPr>
          <a:lstStyle/>
          <a:p>
            <a:pPr marL="0" lvl="0" indent="0" defTabSz="822959">
              <a:lnSpc>
                <a:spcPct val="115000"/>
              </a:lnSpc>
              <a:spcBef>
                <a:spcPts val="1400"/>
              </a:spcBef>
              <a:defRPr sz="1800"/>
            </a:pPr>
            <a:r>
              <a:rPr sz="1260" b="1">
                <a:solidFill>
                  <a:srgbClr val="695D46"/>
                </a:solidFill>
                <a:latin typeface="Open Sans"/>
                <a:ea typeface="Open Sans"/>
                <a:cs typeface="Open Sans"/>
                <a:sym typeface="Open Sans"/>
              </a:rPr>
              <a:t>Comité publication: </a:t>
            </a:r>
            <a:r>
              <a:rPr sz="1260">
                <a:solidFill>
                  <a:srgbClr val="695D46"/>
                </a:solidFill>
                <a:latin typeface="Open Sans"/>
                <a:ea typeface="Open Sans"/>
                <a:cs typeface="Open Sans"/>
                <a:sym typeface="Open Sans"/>
              </a:rPr>
              <a:t>Sarah Bardaxoglou (Comité justice sociale), Marie Ginette Bouchard (cofondatrice du CQFD), Anne Delorme, Marie Anne Cantin (AOQCI-CQFD) et Dr. Myriam Gervais (professeure, Université McGill). </a:t>
            </a:r>
            <a:endParaRPr sz="1440">
              <a:solidFill>
                <a:srgbClr val="695D46"/>
              </a:solidFill>
              <a:latin typeface="Open Sans"/>
              <a:ea typeface="Open Sans"/>
              <a:cs typeface="Open Sans"/>
              <a:sym typeface="Open Sans"/>
            </a:endParaRPr>
          </a:p>
          <a:p>
            <a:pPr marL="0" lvl="0" indent="0" defTabSz="822959">
              <a:lnSpc>
                <a:spcPct val="115000"/>
              </a:lnSpc>
              <a:spcBef>
                <a:spcPts val="1400"/>
              </a:spcBef>
              <a:buClr>
                <a:srgbClr val="695D46"/>
              </a:buClr>
              <a:buSzPct val="100000"/>
              <a:buFont typeface="Helvetica"/>
              <a:buChar char="•"/>
              <a:defRPr sz="1800"/>
            </a:pPr>
            <a:r>
              <a:rPr sz="1260" b="1" i="1">
                <a:solidFill>
                  <a:srgbClr val="695D46"/>
                </a:solidFill>
                <a:latin typeface="Open Sans"/>
                <a:ea typeface="Open Sans"/>
                <a:cs typeface="Open Sans"/>
                <a:sym typeface="Open Sans"/>
              </a:rPr>
              <a:t>Guide sur l’intégration de l’ÉFH dans le cycle du programme (2015), </a:t>
            </a:r>
            <a:r>
              <a:rPr sz="1260" b="1">
                <a:solidFill>
                  <a:srgbClr val="695D46"/>
                </a:solidFill>
                <a:latin typeface="Open Sans"/>
                <a:ea typeface="Open Sans"/>
                <a:cs typeface="Open Sans"/>
                <a:sym typeface="Open Sans"/>
              </a:rPr>
              <a:t>CdP  Genre.	</a:t>
            </a:r>
          </a:p>
          <a:p>
            <a:pPr marL="0" lvl="0" indent="0" defTabSz="822959">
              <a:lnSpc>
                <a:spcPct val="115000"/>
              </a:lnSpc>
              <a:spcBef>
                <a:spcPts val="1400"/>
              </a:spcBef>
              <a:buClr>
                <a:srgbClr val="695D46"/>
              </a:buClr>
              <a:buSzPct val="100000"/>
              <a:buFont typeface="Helvetica"/>
              <a:buChar char="•"/>
              <a:defRPr sz="1800"/>
            </a:pPr>
            <a:r>
              <a:rPr sz="1260" b="1" i="1">
                <a:solidFill>
                  <a:srgbClr val="695D46"/>
                </a:solidFill>
                <a:latin typeface="Open Sans"/>
                <a:ea typeface="Open Sans"/>
                <a:cs typeface="Open Sans"/>
                <a:sym typeface="Open Sans"/>
              </a:rPr>
              <a:t>Du partage de savoirs à l’empowerment collectif</a:t>
            </a:r>
            <a:r>
              <a:rPr sz="1260" b="1">
                <a:solidFill>
                  <a:srgbClr val="695D46"/>
                </a:solidFill>
                <a:latin typeface="Open Sans"/>
                <a:ea typeface="Open Sans"/>
                <a:cs typeface="Open Sans"/>
                <a:sym typeface="Open Sans"/>
              </a:rPr>
              <a:t>  :l’expérience de la communauté de pratique « genre en pratique », coordonné par les membres de la CDP Genre (à venir)</a:t>
            </a:r>
          </a:p>
          <a:p>
            <a:pPr marL="0" lvl="0" indent="0" defTabSz="822959">
              <a:lnSpc>
                <a:spcPct val="115000"/>
              </a:lnSpc>
              <a:spcBef>
                <a:spcPts val="1400"/>
              </a:spcBef>
              <a:buClr>
                <a:srgbClr val="695D46"/>
              </a:buClr>
              <a:buSzPct val="100000"/>
              <a:buFont typeface="Helvetica"/>
              <a:buChar char="•"/>
              <a:defRPr sz="1800"/>
            </a:pPr>
            <a:r>
              <a:rPr sz="1260" b="1" i="1">
                <a:solidFill>
                  <a:srgbClr val="695D46"/>
                </a:solidFill>
                <a:latin typeface="Open Sans"/>
                <a:ea typeface="Open Sans"/>
                <a:cs typeface="Open Sans"/>
                <a:sym typeface="Open Sans"/>
              </a:rPr>
              <a:t>Le Comité québécois femmes et développement: 30 ans  d’histoire en témoignages, (2016) </a:t>
            </a:r>
            <a:r>
              <a:rPr sz="1260" b="1">
                <a:solidFill>
                  <a:srgbClr val="695D46"/>
                </a:solidFill>
                <a:latin typeface="Open Sans"/>
                <a:ea typeface="Open Sans"/>
                <a:cs typeface="Open Sans"/>
                <a:sym typeface="Open Sans"/>
              </a:rPr>
              <a:t>coordination Marie Ginette Bouchard.</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Fiche sur les femmes et les changements climatiques, (2016), CQFD </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Fiche technique sur les femmes et les réfugiées, (2016), en collaboration avec l’AQOCI dans le cadre du SDI </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Fiche technique sur l’EFH et l’aide humanitaire (à venir - 2016)</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prstGeom prst="rect">
            <a:avLst/>
          </a:prstGeom>
        </p:spPr>
        <p:txBody>
          <a:bodyPr/>
          <a:lstStyle>
            <a:lvl1pPr>
              <a:defRPr sz="2700"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2700" b="1">
                <a:solidFill>
                  <a:srgbClr val="EF6C00"/>
                </a:solidFill>
              </a:rPr>
              <a:t>Actualités EFH du CQFD</a:t>
            </a:r>
          </a:p>
        </p:txBody>
      </p:sp>
      <p:sp>
        <p:nvSpPr>
          <p:cNvPr id="100" name="Shape 100"/>
          <p:cNvSpPr>
            <a:spLocks noGrp="1"/>
          </p:cNvSpPr>
          <p:nvPr>
            <p:ph type="body" idx="1"/>
          </p:nvPr>
        </p:nvSpPr>
        <p:spPr>
          <a:xfrm>
            <a:off x="311699" y="1266175"/>
            <a:ext cx="8281586" cy="3091959"/>
          </a:xfrm>
          <a:prstGeom prst="rect">
            <a:avLst/>
          </a:prstGeom>
        </p:spPr>
        <p:txBody>
          <a:bodyPr/>
          <a:lstStyle/>
          <a:p>
            <a:pPr lvl="0">
              <a:defRPr sz="1800"/>
            </a:pPr>
            <a:endParaRPr sz="1400"/>
          </a:p>
          <a:p>
            <a:pPr lvl="0">
              <a:defRPr sz="1800"/>
            </a:pPr>
            <a:endParaRPr sz="1400"/>
          </a:p>
          <a:p>
            <a:pPr marL="140368" lvl="0" indent="-140368">
              <a:buSzPct val="100000"/>
              <a:buChar char="•"/>
              <a:defRPr sz="1800"/>
            </a:pPr>
            <a:r>
              <a:rPr sz="1400" b="1">
                <a:latin typeface="Open Sans"/>
                <a:ea typeface="Open Sans"/>
                <a:cs typeface="Open Sans"/>
                <a:sym typeface="Open Sans"/>
              </a:rPr>
              <a:t>8 e-Bulletins d’actualités EFH du CQFD</a:t>
            </a:r>
          </a:p>
          <a:p>
            <a:pPr marL="140368" lvl="0" indent="-140368">
              <a:buSzPct val="100000"/>
              <a:buChar char="•"/>
              <a:defRPr sz="1800"/>
            </a:pPr>
            <a:endParaRPr sz="1400" b="1">
              <a:latin typeface="Open Sans"/>
              <a:ea typeface="Open Sans"/>
              <a:cs typeface="Open Sans"/>
              <a:sym typeface="Open Sans"/>
            </a:endParaRPr>
          </a:p>
          <a:p>
            <a:pPr marL="140368" lvl="0" indent="-140368">
              <a:buSzPct val="100000"/>
              <a:buChar char="•"/>
              <a:defRPr sz="1800"/>
            </a:pPr>
            <a:r>
              <a:rPr sz="1400" b="1">
                <a:latin typeface="Open Sans"/>
                <a:ea typeface="Open Sans"/>
                <a:cs typeface="Open Sans"/>
                <a:sym typeface="Open Sans"/>
              </a:rPr>
              <a:t>Publication de l’article « Vers l’égalité et l’autonomie pour les femmes et les filles », dans le cahier spécial sur la coopération internationale du </a:t>
            </a:r>
            <a:r>
              <a:rPr sz="1400" b="1" i="1">
                <a:latin typeface="Open Sans"/>
                <a:ea typeface="Open Sans"/>
                <a:cs typeface="Open Sans"/>
                <a:sym typeface="Open Sans"/>
              </a:rPr>
              <a:t>Devoir</a:t>
            </a:r>
            <a:r>
              <a:rPr sz="1400" b="1">
                <a:latin typeface="Open Sans"/>
                <a:ea typeface="Open Sans"/>
                <a:cs typeface="Open Sans"/>
                <a:sym typeface="Open Sans"/>
              </a:rPr>
              <a:t> (Novembre 2015)</a:t>
            </a:r>
          </a:p>
        </p:txBody>
      </p:sp>
      <p:sp>
        <p:nvSpPr>
          <p:cNvPr id="101" name="Shape 10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13</a:t>
            </a:fld>
            <a:endParaRPr sz="14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251519" y="411510"/>
            <a:ext cx="8640962" cy="831851"/>
          </a:xfrm>
          <a:prstGeom prst="rect">
            <a:avLst/>
          </a:prstGeom>
        </p:spPr>
        <p:txBody>
          <a:bodyPr lIns="0" tIns="0" rIns="0" bIns="0">
            <a:normAutofit/>
          </a:bodyPr>
          <a:lstStyle/>
          <a:p>
            <a:pPr lvl="0" algn="ctr" defTabSz="374904">
              <a:defRPr sz="1800"/>
            </a:pPr>
            <a:r>
              <a:rPr sz="1476" b="1">
                <a:solidFill>
                  <a:srgbClr val="EF6C00"/>
                </a:solidFill>
                <a:latin typeface="Franklin Gothic Medium Cond"/>
                <a:ea typeface="Franklin Gothic Medium Cond"/>
                <a:cs typeface="Franklin Gothic Medium Cond"/>
                <a:sym typeface="Franklin Gothic Medium Cond"/>
              </a:rPr>
              <a:t>Réseau francophone pour l’égalité femme-homme, </a:t>
            </a:r>
          </a:p>
          <a:p>
            <a:pPr lvl="0" algn="ctr" defTabSz="374904">
              <a:defRPr sz="1800"/>
            </a:pPr>
            <a:r>
              <a:rPr sz="1476" b="1">
                <a:solidFill>
                  <a:srgbClr val="EF6C00"/>
                </a:solidFill>
                <a:latin typeface="Franklin Gothic Medium Cond"/>
                <a:ea typeface="Franklin Gothic Medium Cond"/>
                <a:cs typeface="Franklin Gothic Medium Cond"/>
                <a:sym typeface="Franklin Gothic Medium Cond"/>
              </a:rPr>
              <a:t>Organisation Internationale pour la Francophonie (OIF)</a:t>
            </a:r>
            <a:br>
              <a:rPr sz="1476" b="1">
                <a:solidFill>
                  <a:srgbClr val="EF6C00"/>
                </a:solidFill>
                <a:latin typeface="Franklin Gothic Medium Cond"/>
                <a:ea typeface="Franklin Gothic Medium Cond"/>
                <a:cs typeface="Franklin Gothic Medium Cond"/>
                <a:sym typeface="Franklin Gothic Medium Cond"/>
              </a:rPr>
            </a:br>
            <a:endParaRPr sz="1476" b="1">
              <a:solidFill>
                <a:srgbClr val="EF6C00"/>
              </a:solidFill>
              <a:latin typeface="Franklin Gothic Medium Cond"/>
              <a:ea typeface="Franklin Gothic Medium Cond"/>
              <a:cs typeface="Franklin Gothic Medium Cond"/>
              <a:sym typeface="Franklin Gothic Medium Cond"/>
            </a:endParaRPr>
          </a:p>
        </p:txBody>
      </p:sp>
      <p:sp>
        <p:nvSpPr>
          <p:cNvPr id="104" name="Shape 104"/>
          <p:cNvSpPr>
            <a:spLocks noGrp="1"/>
          </p:cNvSpPr>
          <p:nvPr>
            <p:ph type="body" idx="1"/>
          </p:nvPr>
        </p:nvSpPr>
        <p:spPr>
          <a:xfrm>
            <a:off x="311150" y="1635646"/>
            <a:ext cx="8521700" cy="3239568"/>
          </a:xfrm>
          <a:prstGeom prst="rect">
            <a:avLst/>
          </a:prstGeom>
        </p:spPr>
        <p:txBody>
          <a:bodyPr lIns="0" tIns="0" rIns="0" bIns="0">
            <a:normAutofit/>
          </a:bodyPr>
          <a:lstStyle/>
          <a:p>
            <a:pPr marL="140368" lvl="0" indent="-140368">
              <a:lnSpc>
                <a:spcPct val="115000"/>
              </a:lnSpc>
              <a:spcBef>
                <a:spcPts val="1600"/>
              </a:spcBef>
              <a:buSzPct val="100000"/>
              <a:buChar char="•"/>
              <a:defRPr sz="1800"/>
            </a:pPr>
            <a:r>
              <a:rPr sz="1400" b="1">
                <a:latin typeface="Open Sans"/>
                <a:ea typeface="Open Sans"/>
                <a:cs typeface="Open Sans"/>
                <a:sym typeface="Open Sans"/>
              </a:rPr>
              <a:t>Participation du CQFD au</a:t>
            </a:r>
            <a:r>
              <a:rPr sz="1400" b="1"/>
              <a:t> Forum économique international des Amériques, 9 juin 2015, Montréal.</a:t>
            </a:r>
            <a:endParaRPr b="1">
              <a:solidFill>
                <a:srgbClr val="695D46"/>
              </a:solidFill>
              <a:latin typeface="Open Sans"/>
              <a:ea typeface="Open Sans"/>
              <a:cs typeface="Open Sans"/>
              <a:sym typeface="Open Sans"/>
            </a:endParaRPr>
          </a:p>
          <a:p>
            <a:pPr marL="140368" lvl="0" indent="-140368">
              <a:lnSpc>
                <a:spcPct val="115000"/>
              </a:lnSpc>
              <a:spcBef>
                <a:spcPts val="1600"/>
              </a:spcBef>
              <a:buSzPct val="100000"/>
              <a:buChar char="•"/>
              <a:defRPr sz="1800"/>
            </a:pPr>
            <a:r>
              <a:rPr sz="1400" b="1"/>
              <a:t>Participation du CQFD à la Conférence mondiale sur </a:t>
            </a:r>
            <a:r>
              <a:rPr sz="1400" b="1" i="1"/>
              <a:t>Le leadership, l’entreprenariat féminin et la participation politique des femmes au Cameroun, </a:t>
            </a:r>
            <a:r>
              <a:rPr sz="1400" b="1"/>
              <a:t>février 2016, représenté par</a:t>
            </a:r>
            <a:r>
              <a:rPr sz="1400" b="1" i="1"/>
              <a:t> </a:t>
            </a:r>
            <a:r>
              <a:rPr sz="1400" b="1"/>
              <a:t>Marie Pierre Arseneault (Equitas)</a:t>
            </a:r>
          </a:p>
          <a:p>
            <a:pPr marL="140368" lvl="0" indent="-140368">
              <a:lnSpc>
                <a:spcPct val="115000"/>
              </a:lnSpc>
              <a:spcBef>
                <a:spcPts val="1600"/>
              </a:spcBef>
              <a:buSzPct val="100000"/>
              <a:buChar char="•"/>
              <a:defRPr sz="1800"/>
            </a:pPr>
            <a:r>
              <a:rPr sz="1400" b="1"/>
              <a:t>Participation de la coordonatrice à la Commission de la condition de la femme des Nations-Unies, New York, 13-17 mars 2016</a:t>
            </a:r>
          </a:p>
          <a:p>
            <a:pPr marL="140368" lvl="0" indent="-140368">
              <a:lnSpc>
                <a:spcPct val="115000"/>
              </a:lnSpc>
              <a:spcBef>
                <a:spcPts val="1600"/>
              </a:spcBef>
              <a:buSzPct val="100000"/>
              <a:buChar char="•"/>
              <a:defRPr sz="1800"/>
            </a:pPr>
            <a:r>
              <a:rPr sz="1400" b="1"/>
              <a:t>Implication du CQFD dans la rédaction d’une « Analyse des engagements internationaux en ÉFH des pays de la francophonie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251519" y="411510"/>
            <a:ext cx="8640962" cy="1296145"/>
          </a:xfrm>
          <a:prstGeom prst="rect">
            <a:avLst/>
          </a:prstGeom>
        </p:spPr>
        <p:txBody>
          <a:bodyPr lIns="0" tIns="0" rIns="0" bIns="0">
            <a:normAutofit/>
          </a:bodyPr>
          <a:lstStyle/>
          <a:p>
            <a:pPr lvl="0" algn="ctr" defTabSz="603504">
              <a:defRPr sz="1800"/>
            </a:pPr>
            <a:r>
              <a:rPr sz="2376" b="1">
                <a:solidFill>
                  <a:srgbClr val="EF6C00"/>
                </a:solidFill>
                <a:latin typeface="Franklin Gothic Medium Cond"/>
                <a:ea typeface="Franklin Gothic Medium Cond"/>
                <a:cs typeface="Franklin Gothic Medium Cond"/>
                <a:sym typeface="Franklin Gothic Medium Cond"/>
              </a:rPr>
              <a:t>Forum social mondial</a:t>
            </a:r>
            <a:br>
              <a:rPr sz="2376" b="1">
                <a:solidFill>
                  <a:srgbClr val="EF6C00"/>
                </a:solidFill>
                <a:latin typeface="Franklin Gothic Medium Cond"/>
                <a:ea typeface="Franklin Gothic Medium Cond"/>
                <a:cs typeface="Franklin Gothic Medium Cond"/>
                <a:sym typeface="Franklin Gothic Medium Cond"/>
              </a:rPr>
            </a:br>
            <a:r>
              <a:rPr sz="2376" b="1">
                <a:solidFill>
                  <a:srgbClr val="EF6C00"/>
                </a:solidFill>
                <a:latin typeface="Franklin Gothic Medium Cond"/>
                <a:ea typeface="Franklin Gothic Medium Cond"/>
                <a:cs typeface="Franklin Gothic Medium Cond"/>
                <a:sym typeface="Franklin Gothic Medium Cond"/>
              </a:rPr>
              <a:t>Montréal - 9 au 14 août  2016</a:t>
            </a:r>
            <a:r>
              <a:rPr sz="2376" b="1"/>
              <a:t> </a:t>
            </a:r>
            <a:br>
              <a:rPr sz="2376" b="1"/>
            </a:br>
            <a:endParaRPr sz="2376" b="1"/>
          </a:p>
        </p:txBody>
      </p:sp>
      <p:sp>
        <p:nvSpPr>
          <p:cNvPr id="107" name="Shape 107"/>
          <p:cNvSpPr>
            <a:spLocks noGrp="1"/>
          </p:cNvSpPr>
          <p:nvPr>
            <p:ph type="body" idx="1"/>
          </p:nvPr>
        </p:nvSpPr>
        <p:spPr>
          <a:xfrm>
            <a:off x="311150" y="1635646"/>
            <a:ext cx="8521700" cy="3239568"/>
          </a:xfrm>
          <a:prstGeom prst="rect">
            <a:avLst/>
          </a:prstGeom>
        </p:spPr>
        <p:txBody>
          <a:bodyPr lIns="0" tIns="0" rIns="0" bIns="0">
            <a:normAutofit/>
          </a:bodyPr>
          <a:lstStyle/>
          <a:p>
            <a:pPr lvl="0">
              <a:defRPr sz="1800"/>
            </a:pPr>
            <a:endParaRPr sz="1600" b="1"/>
          </a:p>
          <a:p>
            <a:pPr lvl="0">
              <a:defRPr sz="1800"/>
            </a:pPr>
            <a:r>
              <a:rPr sz="1400" b="1"/>
              <a:t>Comité  FSM‐CQFD:  </a:t>
            </a:r>
            <a:r>
              <a:rPr sz="1400"/>
              <a:t>Florence Massicotte‐Banville (FPGL),  Sarah Bardaxoglou </a:t>
            </a:r>
          </a:p>
          <a:p>
            <a:pPr lvl="0">
              <a:defRPr sz="1800"/>
            </a:pPr>
            <a:r>
              <a:rPr sz="1400"/>
              <a:t> (Connexion Justice Sociale), Marie Ginette Bouchard (CQFD), Caterina Milani </a:t>
            </a:r>
          </a:p>
          <a:p>
            <a:pPr lvl="0">
              <a:defRPr sz="1800"/>
            </a:pPr>
            <a:r>
              <a:rPr sz="1400"/>
              <a:t> (YMCA), LisSuares (Fem  International), Amélie Normandin (CQFD). </a:t>
            </a:r>
            <a:endParaRPr sz="1600"/>
          </a:p>
          <a:p>
            <a:pPr lvl="0">
              <a:defRPr sz="1800"/>
            </a:pPr>
            <a:endParaRPr sz="1600" b="1"/>
          </a:p>
          <a:p>
            <a:pPr marL="160421" lvl="0" indent="-160421">
              <a:buSzPct val="100000"/>
              <a:buChar char="•"/>
              <a:defRPr sz="1800"/>
            </a:pPr>
            <a:r>
              <a:rPr sz="1600" b="1"/>
              <a:t>Appui du CQFD à la mise sur pied d’un espace féministe: Casa Feminista, dans le cadre du Comité autogéré « Féminismes » </a:t>
            </a:r>
          </a:p>
          <a:p>
            <a:pPr lvl="0">
              <a:defRPr sz="1800"/>
            </a:pPr>
            <a:endParaRPr sz="1600" b="1"/>
          </a:p>
          <a:p>
            <a:pPr marL="160421" lvl="0" indent="-160421">
              <a:buSzPct val="100000"/>
              <a:buChar char="•"/>
              <a:defRPr sz="1800"/>
            </a:pPr>
            <a:r>
              <a:rPr sz="1600" b="1"/>
              <a:t>Définition d’une identité visuelle et planification d’actions ciblées en solidarité avec les femmes d’ici et d’ailleurs.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xfrm>
            <a:off x="285750" y="2838450"/>
            <a:ext cx="8422184" cy="2177108"/>
          </a:xfrm>
          <a:prstGeom prst="rect">
            <a:avLst/>
          </a:prstGeom>
        </p:spPr>
        <p:txBody>
          <a:bodyPr lIns="0" tIns="0" rIns="0" bIns="0">
            <a:normAutofit fontScale="90000"/>
          </a:bodyPr>
          <a:lstStyle/>
          <a:p>
            <a:pPr lvl="0" defTabSz="365760">
              <a:defRPr sz="1800"/>
            </a:pPr>
            <a:r>
              <a:rPr sz="560"/>
              <a:t/>
            </a:r>
            <a:br>
              <a:rPr sz="560"/>
            </a:br>
            <a:r>
              <a:rPr sz="560"/>
              <a:t/>
            </a:r>
            <a:br>
              <a:rPr sz="560"/>
            </a:br>
            <a:r>
              <a:rPr sz="1440" b="1">
                <a:solidFill>
                  <a:srgbClr val="FFFFFF"/>
                </a:solidFill>
                <a:latin typeface="PT Sans Narrow"/>
                <a:ea typeface="PT Sans Narrow"/>
                <a:cs typeface="PT Sans Narrow"/>
                <a:sym typeface="PT Sans Narrow"/>
              </a:rPr>
              <a:t>Les comités du CQFD:</a:t>
            </a:r>
          </a:p>
          <a:p>
            <a:pPr lvl="0" defTabSz="365760">
              <a:defRPr sz="1800"/>
            </a:pPr>
            <a:r>
              <a:rPr sz="1440" b="1">
                <a:solidFill>
                  <a:srgbClr val="FFFFFF"/>
                </a:solidFill>
                <a:latin typeface="PT Sans Narrow"/>
                <a:ea typeface="PT Sans Narrow"/>
                <a:cs typeface="PT Sans Narrow"/>
                <a:sym typeface="PT Sans Narrow"/>
              </a:rPr>
              <a:t>coordination - publication - ateliers- CQMMF- JQSI - 8 Mars - FSM</a:t>
            </a: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endParaRPr sz="1440" b="1">
              <a:solidFill>
                <a:srgbClr val="FFFFFF"/>
              </a:solidFill>
              <a:latin typeface="PT Sans Narrow"/>
              <a:ea typeface="PT Sans Narrow"/>
              <a:cs typeface="PT Sans Narrow"/>
              <a:sym typeface="PT Sans Narrow"/>
            </a:endParaRPr>
          </a:p>
          <a:p>
            <a:pPr lvl="0" defTabSz="365760">
              <a:defRPr sz="1800"/>
            </a:pPr>
            <a:r>
              <a:rPr sz="1440" b="1">
                <a:solidFill>
                  <a:srgbClr val="FFFFFF"/>
                </a:solidFill>
                <a:latin typeface="PT Sans Narrow"/>
                <a:ea typeface="PT Sans Narrow"/>
                <a:cs typeface="PT Sans Narrow"/>
                <a:sym typeface="PT Sans Narrow"/>
              </a:rPr>
              <a:t/>
            </a:r>
            <a:br>
              <a:rPr sz="1440" b="1">
                <a:solidFill>
                  <a:srgbClr val="FFFFFF"/>
                </a:solidFill>
                <a:latin typeface="PT Sans Narrow"/>
                <a:ea typeface="PT Sans Narrow"/>
                <a:cs typeface="PT Sans Narrow"/>
                <a:sym typeface="PT Sans Narrow"/>
              </a:rPr>
            </a:br>
            <a:r>
              <a:rPr sz="1440" b="1">
                <a:solidFill>
                  <a:srgbClr val="FFFFFF"/>
                </a:solidFill>
                <a:latin typeface="PT Sans Narrow"/>
                <a:ea typeface="PT Sans Narrow"/>
                <a:cs typeface="PT Sans Narrow"/>
                <a:sym typeface="PT Sans Narrow"/>
              </a:rPr>
              <a:t/>
            </a:r>
            <a:br>
              <a:rPr sz="1440" b="1">
                <a:solidFill>
                  <a:srgbClr val="FFFFFF"/>
                </a:solidFill>
                <a:latin typeface="PT Sans Narrow"/>
                <a:ea typeface="PT Sans Narrow"/>
                <a:cs typeface="PT Sans Narrow"/>
                <a:sym typeface="PT Sans Narrow"/>
              </a:rPr>
            </a:br>
            <a:r>
              <a:rPr sz="1440" b="1">
                <a:solidFill>
                  <a:srgbClr val="FFFFFF"/>
                </a:solidFill>
                <a:latin typeface="PT Sans Narrow"/>
                <a:ea typeface="PT Sans Narrow"/>
                <a:cs typeface="PT Sans Narrow"/>
                <a:sym typeface="PT Sans Narrow"/>
              </a:rPr>
              <a:t>Le Coco– Publications – Ateliers - CQMMF–JQSI – 8 mars – FSM</a:t>
            </a:r>
            <a:br>
              <a:rPr sz="1440" b="1">
                <a:solidFill>
                  <a:srgbClr val="FFFFFF"/>
                </a:solidFill>
                <a:latin typeface="PT Sans Narrow"/>
                <a:ea typeface="PT Sans Narrow"/>
                <a:cs typeface="PT Sans Narrow"/>
                <a:sym typeface="PT Sans Narrow"/>
              </a:rPr>
            </a:br>
            <a:r>
              <a:rPr sz="1440" b="1">
                <a:solidFill>
                  <a:srgbClr val="FFFFFF"/>
                </a:solidFill>
                <a:latin typeface="PT Sans Narrow"/>
                <a:ea typeface="PT Sans Narrow"/>
                <a:cs typeface="PT Sans Narrow"/>
                <a:sym typeface="PT Sans Narrow"/>
              </a:rPr>
              <a:t/>
            </a:r>
            <a:br>
              <a:rPr sz="1440" b="1">
                <a:solidFill>
                  <a:srgbClr val="FFFFFF"/>
                </a:solidFill>
                <a:latin typeface="PT Sans Narrow"/>
                <a:ea typeface="PT Sans Narrow"/>
                <a:cs typeface="PT Sans Narrow"/>
                <a:sym typeface="PT Sans Narrow"/>
              </a:rPr>
            </a:br>
            <a:endParaRPr sz="1440" b="1">
              <a:solidFill>
                <a:srgbClr val="FFFFFF"/>
              </a:solidFill>
              <a:latin typeface="PT Sans Narrow"/>
              <a:ea typeface="PT Sans Narrow"/>
              <a:cs typeface="PT Sans Narrow"/>
              <a:sym typeface="PT Sans Narrow"/>
            </a:endParaRPr>
          </a:p>
        </p:txBody>
      </p:sp>
      <p:pic>
        <p:nvPicPr>
          <p:cNvPr id="64" name="image1.jpg"/>
          <p:cNvPicPr/>
          <p:nvPr/>
        </p:nvPicPr>
        <p:blipFill>
          <a:blip r:embed="rId2">
            <a:extLst/>
          </a:blip>
          <a:stretch>
            <a:fillRect/>
          </a:stretch>
        </p:blipFill>
        <p:spPr>
          <a:xfrm>
            <a:off x="3635375" y="374650"/>
            <a:ext cx="1862139" cy="205105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311150" y="444500"/>
            <a:ext cx="8521700" cy="708025"/>
          </a:xfrm>
          <a:prstGeom prst="rect">
            <a:avLst/>
          </a:prstGeom>
        </p:spPr>
        <p:txBody>
          <a:bodyPr lIns="0" tIns="0" rIns="0" bIns="0">
            <a:normAutofit/>
          </a:bodyPr>
          <a:lstStyle>
            <a:lvl1pPr defTabSz="868680">
              <a:defRPr sz="3420"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3420" b="1" dirty="0" err="1">
                <a:solidFill>
                  <a:srgbClr val="EF6C00"/>
                </a:solidFill>
              </a:rPr>
              <a:t>Assemblées</a:t>
            </a:r>
            <a:r>
              <a:rPr sz="3420" b="1" dirty="0">
                <a:solidFill>
                  <a:srgbClr val="EF6C00"/>
                </a:solidFill>
              </a:rPr>
              <a:t> du CQFD </a:t>
            </a:r>
          </a:p>
        </p:txBody>
      </p:sp>
      <p:sp>
        <p:nvSpPr>
          <p:cNvPr id="67" name="Shape 67"/>
          <p:cNvSpPr>
            <a:spLocks noGrp="1"/>
          </p:cNvSpPr>
          <p:nvPr>
            <p:ph type="body" idx="1"/>
          </p:nvPr>
        </p:nvSpPr>
        <p:spPr>
          <a:xfrm>
            <a:off x="311150" y="1266825"/>
            <a:ext cx="8521700" cy="3302000"/>
          </a:xfrm>
          <a:prstGeom prst="rect">
            <a:avLst/>
          </a:prstGeom>
        </p:spPr>
        <p:txBody>
          <a:bodyPr lIns="0" tIns="0" rIns="0" bIns="0">
            <a:normAutofit/>
          </a:bodyPr>
          <a:lstStyle/>
          <a:p>
            <a:pPr marL="0" lvl="0" indent="0">
              <a:lnSpc>
                <a:spcPct val="115000"/>
              </a:lnSpc>
              <a:spcBef>
                <a:spcPts val="1600"/>
              </a:spcBef>
              <a:defRPr sz="1800"/>
            </a:pPr>
            <a:r>
              <a:rPr sz="1400" b="1" dirty="0" err="1">
                <a:solidFill>
                  <a:srgbClr val="695D46"/>
                </a:solidFill>
                <a:latin typeface="Open Sans"/>
                <a:ea typeface="Open Sans"/>
                <a:cs typeface="Open Sans"/>
                <a:sym typeface="Open Sans"/>
              </a:rPr>
              <a:t>Comité</a:t>
            </a:r>
            <a:r>
              <a:rPr sz="1400" b="1" dirty="0">
                <a:solidFill>
                  <a:srgbClr val="695D46"/>
                </a:solidFill>
                <a:latin typeface="Open Sans"/>
                <a:ea typeface="Open Sans"/>
                <a:cs typeface="Open Sans"/>
                <a:sym typeface="Open Sans"/>
              </a:rPr>
              <a:t> de coordination: </a:t>
            </a:r>
            <a:r>
              <a:rPr lang="fr-CA" sz="1400" dirty="0" smtClean="0">
                <a:solidFill>
                  <a:srgbClr val="695D46"/>
                </a:solidFill>
                <a:latin typeface="Open Sans"/>
                <a:ea typeface="Open Sans"/>
                <a:cs typeface="Open Sans"/>
                <a:sym typeface="Open Sans"/>
              </a:rPr>
              <a:t>Anne Delorme  (CQFD-AQOCI)</a:t>
            </a:r>
            <a:r>
              <a:rPr sz="1400" dirty="0" smtClean="0">
                <a:solidFill>
                  <a:srgbClr val="695D46"/>
                </a:solidFill>
                <a:latin typeface="Open Sans"/>
                <a:ea typeface="Open Sans"/>
                <a:cs typeface="Open Sans"/>
                <a:sym typeface="Open Sans"/>
              </a:rPr>
              <a:t>Sarah </a:t>
            </a:r>
            <a:r>
              <a:rPr sz="1400" dirty="0" err="1">
                <a:solidFill>
                  <a:srgbClr val="695D46"/>
                </a:solidFill>
                <a:latin typeface="Open Sans"/>
                <a:ea typeface="Open Sans"/>
                <a:cs typeface="Open Sans"/>
                <a:sym typeface="Open Sans"/>
              </a:rPr>
              <a:t>Bardaxoglou</a:t>
            </a:r>
            <a:r>
              <a:rPr sz="1400" dirty="0">
                <a:solidFill>
                  <a:srgbClr val="695D46"/>
                </a:solidFill>
                <a:latin typeface="Open Sans"/>
                <a:ea typeface="Open Sans"/>
                <a:cs typeface="Open Sans"/>
                <a:sym typeface="Open Sans"/>
              </a:rPr>
              <a:t> (</a:t>
            </a:r>
            <a:r>
              <a:rPr sz="1400" dirty="0" err="1">
                <a:solidFill>
                  <a:srgbClr val="695D46"/>
                </a:solidFill>
                <a:latin typeface="Open Sans"/>
                <a:ea typeface="Open Sans"/>
                <a:cs typeface="Open Sans"/>
                <a:sym typeface="Open Sans"/>
              </a:rPr>
              <a:t>Connexion</a:t>
            </a:r>
            <a:r>
              <a:rPr sz="1400" dirty="0">
                <a:solidFill>
                  <a:srgbClr val="695D46"/>
                </a:solidFill>
                <a:latin typeface="Open Sans"/>
                <a:ea typeface="Open Sans"/>
                <a:cs typeface="Open Sans"/>
                <a:sym typeface="Open Sans"/>
              </a:rPr>
              <a:t> justice </a:t>
            </a:r>
            <a:r>
              <a:rPr sz="1400" dirty="0" err="1">
                <a:solidFill>
                  <a:srgbClr val="695D46"/>
                </a:solidFill>
                <a:latin typeface="Open Sans"/>
                <a:ea typeface="Open Sans"/>
                <a:cs typeface="Open Sans"/>
                <a:sym typeface="Open Sans"/>
              </a:rPr>
              <a:t>sociale</a:t>
            </a:r>
            <a:r>
              <a:rPr sz="1400" dirty="0">
                <a:solidFill>
                  <a:srgbClr val="695D46"/>
                </a:solidFill>
                <a:latin typeface="Open Sans"/>
                <a:ea typeface="Open Sans"/>
                <a:cs typeface="Open Sans"/>
                <a:sym typeface="Open Sans"/>
              </a:rPr>
              <a:t>), Marie Ginette Bouchard (co-</a:t>
            </a:r>
            <a:r>
              <a:rPr sz="1400" dirty="0" err="1">
                <a:solidFill>
                  <a:srgbClr val="695D46"/>
                </a:solidFill>
                <a:latin typeface="Open Sans"/>
                <a:ea typeface="Open Sans"/>
                <a:cs typeface="Open Sans"/>
                <a:sym typeface="Open Sans"/>
              </a:rPr>
              <a:t>fondatrice</a:t>
            </a:r>
            <a:r>
              <a:rPr sz="1400" dirty="0">
                <a:solidFill>
                  <a:srgbClr val="695D46"/>
                </a:solidFill>
                <a:latin typeface="Open Sans"/>
                <a:ea typeface="Open Sans"/>
                <a:cs typeface="Open Sans"/>
                <a:sym typeface="Open Sans"/>
              </a:rPr>
              <a:t>) et trois </a:t>
            </a:r>
            <a:r>
              <a:rPr sz="1400" dirty="0" err="1">
                <a:solidFill>
                  <a:srgbClr val="695D46"/>
                </a:solidFill>
                <a:latin typeface="Open Sans"/>
                <a:ea typeface="Open Sans"/>
                <a:cs typeface="Open Sans"/>
                <a:sym typeface="Open Sans"/>
              </a:rPr>
              <a:t>représentantes</a:t>
            </a:r>
            <a:r>
              <a:rPr sz="1400" dirty="0">
                <a:solidFill>
                  <a:srgbClr val="695D46"/>
                </a:solidFill>
                <a:latin typeface="Open Sans"/>
                <a:ea typeface="Open Sans"/>
                <a:cs typeface="Open Sans"/>
                <a:sym typeface="Open Sans"/>
              </a:rPr>
              <a:t> de la </a:t>
            </a:r>
            <a:r>
              <a:rPr sz="1400" dirty="0" err="1">
                <a:solidFill>
                  <a:srgbClr val="695D46"/>
                </a:solidFill>
                <a:latin typeface="Open Sans"/>
                <a:ea typeface="Open Sans"/>
                <a:cs typeface="Open Sans"/>
                <a:sym typeface="Open Sans"/>
              </a:rPr>
              <a:t>Communauté</a:t>
            </a:r>
            <a:r>
              <a:rPr sz="1400" dirty="0">
                <a:solidFill>
                  <a:srgbClr val="695D46"/>
                </a:solidFill>
                <a:latin typeface="Open Sans"/>
                <a:ea typeface="Open Sans"/>
                <a:cs typeface="Open Sans"/>
                <a:sym typeface="Open Sans"/>
              </a:rPr>
              <a:t> de </a:t>
            </a:r>
            <a:r>
              <a:rPr sz="1400" dirty="0" err="1">
                <a:solidFill>
                  <a:srgbClr val="695D46"/>
                </a:solidFill>
                <a:latin typeface="Open Sans"/>
                <a:ea typeface="Open Sans"/>
                <a:cs typeface="Open Sans"/>
                <a:sym typeface="Open Sans"/>
              </a:rPr>
              <a:t>pratique</a:t>
            </a:r>
            <a:r>
              <a:rPr sz="1400" dirty="0">
                <a:solidFill>
                  <a:srgbClr val="695D46"/>
                </a:solidFill>
                <a:latin typeface="Open Sans"/>
                <a:ea typeface="Open Sans"/>
                <a:cs typeface="Open Sans"/>
                <a:sym typeface="Open Sans"/>
              </a:rPr>
              <a:t> : Linda Gagnon (SUCO), </a:t>
            </a:r>
            <a:r>
              <a:rPr sz="1400" dirty="0" err="1">
                <a:solidFill>
                  <a:srgbClr val="695D46"/>
                </a:solidFill>
                <a:latin typeface="Open Sans"/>
                <a:ea typeface="Open Sans"/>
                <a:cs typeface="Open Sans"/>
                <a:sym typeface="Open Sans"/>
              </a:rPr>
              <a:t>AndréAnne</a:t>
            </a:r>
            <a:r>
              <a:rPr sz="1400" dirty="0">
                <a:solidFill>
                  <a:srgbClr val="695D46"/>
                </a:solidFill>
                <a:latin typeface="Open Sans"/>
                <a:ea typeface="Open Sans"/>
                <a:cs typeface="Open Sans"/>
                <a:sym typeface="Open Sans"/>
              </a:rPr>
              <a:t> </a:t>
            </a:r>
            <a:r>
              <a:rPr sz="1400" dirty="0" err="1">
                <a:solidFill>
                  <a:srgbClr val="695D46"/>
                </a:solidFill>
                <a:latin typeface="Open Sans"/>
                <a:ea typeface="Open Sans"/>
                <a:cs typeface="Open Sans"/>
                <a:sym typeface="Open Sans"/>
              </a:rPr>
              <a:t>Cloutier</a:t>
            </a:r>
            <a:r>
              <a:rPr sz="1400" dirty="0">
                <a:solidFill>
                  <a:srgbClr val="695D46"/>
                </a:solidFill>
                <a:latin typeface="Open Sans"/>
                <a:ea typeface="Open Sans"/>
                <a:cs typeface="Open Sans"/>
                <a:sym typeface="Open Sans"/>
              </a:rPr>
              <a:t> (Carrefour International), Nathalie </a:t>
            </a:r>
            <a:r>
              <a:rPr sz="1400" dirty="0" err="1">
                <a:solidFill>
                  <a:srgbClr val="695D46"/>
                </a:solidFill>
                <a:latin typeface="Open Sans"/>
                <a:ea typeface="Open Sans"/>
                <a:cs typeface="Open Sans"/>
                <a:sym typeface="Open Sans"/>
              </a:rPr>
              <a:t>Pentier</a:t>
            </a:r>
            <a:r>
              <a:rPr sz="1400" dirty="0">
                <a:solidFill>
                  <a:srgbClr val="695D46"/>
                </a:solidFill>
                <a:latin typeface="Open Sans"/>
                <a:ea typeface="Open Sans"/>
                <a:cs typeface="Open Sans"/>
                <a:sym typeface="Open Sans"/>
              </a:rPr>
              <a:t> (FPGL). </a:t>
            </a:r>
          </a:p>
          <a:p>
            <a:pPr marL="0" lvl="0" indent="0">
              <a:lnSpc>
                <a:spcPct val="115000"/>
              </a:lnSpc>
              <a:spcBef>
                <a:spcPts val="1600"/>
              </a:spcBef>
              <a:defRPr sz="1800"/>
            </a:pPr>
            <a:r>
              <a:rPr b="1" dirty="0">
                <a:solidFill>
                  <a:srgbClr val="695D46"/>
                </a:solidFill>
                <a:latin typeface="Open Sans"/>
                <a:ea typeface="Open Sans"/>
                <a:cs typeface="Open Sans"/>
                <a:sym typeface="Open Sans"/>
              </a:rPr>
              <a:t>Assemblée </a:t>
            </a:r>
            <a:r>
              <a:rPr b="1" dirty="0" err="1">
                <a:solidFill>
                  <a:srgbClr val="695D46"/>
                </a:solidFill>
                <a:latin typeface="Open Sans"/>
                <a:ea typeface="Open Sans"/>
                <a:cs typeface="Open Sans"/>
                <a:sym typeface="Open Sans"/>
              </a:rPr>
              <a:t>générale</a:t>
            </a:r>
            <a:r>
              <a:rPr b="1" dirty="0">
                <a:solidFill>
                  <a:srgbClr val="695D46"/>
                </a:solidFill>
                <a:latin typeface="Open Sans"/>
                <a:ea typeface="Open Sans"/>
                <a:cs typeface="Open Sans"/>
                <a:sym typeface="Open Sans"/>
              </a:rPr>
              <a:t> du CQFD le 3 </a:t>
            </a:r>
            <a:r>
              <a:rPr b="1" dirty="0" err="1">
                <a:solidFill>
                  <a:srgbClr val="695D46"/>
                </a:solidFill>
                <a:latin typeface="Open Sans"/>
                <a:ea typeface="Open Sans"/>
                <a:cs typeface="Open Sans"/>
                <a:sym typeface="Open Sans"/>
              </a:rPr>
              <a:t>juin</a:t>
            </a:r>
            <a:r>
              <a:rPr b="1" dirty="0">
                <a:solidFill>
                  <a:srgbClr val="695D46"/>
                </a:solidFill>
                <a:latin typeface="Open Sans"/>
                <a:ea typeface="Open Sans"/>
                <a:cs typeface="Open Sans"/>
                <a:sym typeface="Open Sans"/>
              </a:rPr>
              <a:t>, 2015, </a:t>
            </a:r>
            <a:r>
              <a:rPr dirty="0">
                <a:solidFill>
                  <a:srgbClr val="695D46"/>
                </a:solidFill>
                <a:latin typeface="Open Sans"/>
                <a:ea typeface="Open Sans"/>
                <a:cs typeface="Open Sans"/>
                <a:sym typeface="Open Sans"/>
              </a:rPr>
              <a:t>18 participant-e-s</a:t>
            </a:r>
          </a:p>
          <a:p>
            <a:pPr marL="0" lvl="0" indent="0">
              <a:lnSpc>
                <a:spcPct val="115000"/>
              </a:lnSpc>
              <a:spcBef>
                <a:spcPts val="1600"/>
              </a:spcBef>
              <a:defRPr sz="1800"/>
            </a:pPr>
            <a:r>
              <a:rPr b="1" dirty="0">
                <a:solidFill>
                  <a:srgbClr val="695D46"/>
                </a:solidFill>
                <a:latin typeface="Open Sans"/>
                <a:ea typeface="Open Sans"/>
                <a:cs typeface="Open Sans"/>
                <a:sym typeface="Open Sans"/>
              </a:rPr>
              <a:t>Assemblée </a:t>
            </a:r>
            <a:r>
              <a:rPr b="1" dirty="0" err="1">
                <a:solidFill>
                  <a:srgbClr val="695D46"/>
                </a:solidFill>
                <a:latin typeface="Open Sans"/>
                <a:ea typeface="Open Sans"/>
                <a:cs typeface="Open Sans"/>
                <a:sym typeface="Open Sans"/>
              </a:rPr>
              <a:t>générale</a:t>
            </a:r>
            <a:r>
              <a:rPr b="1" dirty="0">
                <a:solidFill>
                  <a:srgbClr val="695D46"/>
                </a:solidFill>
                <a:latin typeface="Open Sans"/>
                <a:ea typeface="Open Sans"/>
                <a:cs typeface="Open Sans"/>
                <a:sym typeface="Open Sans"/>
              </a:rPr>
              <a:t> du CQFD le 29 </a:t>
            </a:r>
            <a:r>
              <a:rPr b="1" dirty="0" err="1">
                <a:solidFill>
                  <a:srgbClr val="695D46"/>
                </a:solidFill>
                <a:latin typeface="Open Sans"/>
                <a:ea typeface="Open Sans"/>
                <a:cs typeface="Open Sans"/>
                <a:sym typeface="Open Sans"/>
              </a:rPr>
              <a:t>septembre</a:t>
            </a:r>
            <a:r>
              <a:rPr b="1" dirty="0">
                <a:solidFill>
                  <a:srgbClr val="695D46"/>
                </a:solidFill>
                <a:latin typeface="Open Sans"/>
                <a:ea typeface="Open Sans"/>
                <a:cs typeface="Open Sans"/>
                <a:sym typeface="Open Sans"/>
              </a:rPr>
              <a:t>, 2015, </a:t>
            </a:r>
            <a:r>
              <a:rPr dirty="0">
                <a:solidFill>
                  <a:srgbClr val="695D46"/>
                </a:solidFill>
                <a:latin typeface="Open Sans"/>
                <a:ea typeface="Open Sans"/>
                <a:cs typeface="Open Sans"/>
                <a:sym typeface="Open Sans"/>
              </a:rPr>
              <a:t>27 participant-e-s</a:t>
            </a:r>
          </a:p>
          <a:p>
            <a:pPr marL="0" lvl="0" indent="0">
              <a:lnSpc>
                <a:spcPct val="115000"/>
              </a:lnSpc>
              <a:spcBef>
                <a:spcPts val="1600"/>
              </a:spcBef>
              <a:defRPr sz="1800"/>
            </a:pPr>
            <a:r>
              <a:rPr b="1" dirty="0">
                <a:solidFill>
                  <a:srgbClr val="695D46"/>
                </a:solidFill>
                <a:latin typeface="Open Sans"/>
                <a:ea typeface="Open Sans"/>
                <a:cs typeface="Open Sans"/>
                <a:sym typeface="Open Sans"/>
              </a:rPr>
              <a:t>Assemblée </a:t>
            </a:r>
            <a:r>
              <a:rPr b="1" dirty="0" err="1">
                <a:solidFill>
                  <a:srgbClr val="695D46"/>
                </a:solidFill>
                <a:latin typeface="Open Sans"/>
                <a:ea typeface="Open Sans"/>
                <a:cs typeface="Open Sans"/>
                <a:sym typeface="Open Sans"/>
              </a:rPr>
              <a:t>générale</a:t>
            </a:r>
            <a:r>
              <a:rPr b="1" dirty="0">
                <a:solidFill>
                  <a:srgbClr val="695D46"/>
                </a:solidFill>
                <a:latin typeface="Open Sans"/>
                <a:ea typeface="Open Sans"/>
                <a:cs typeface="Open Sans"/>
                <a:sym typeface="Open Sans"/>
              </a:rPr>
              <a:t> du CQFD le 17 </a:t>
            </a:r>
            <a:r>
              <a:rPr b="1" dirty="0" err="1">
                <a:solidFill>
                  <a:srgbClr val="695D46"/>
                </a:solidFill>
                <a:latin typeface="Open Sans"/>
                <a:ea typeface="Open Sans"/>
                <a:cs typeface="Open Sans"/>
                <a:sym typeface="Open Sans"/>
              </a:rPr>
              <a:t>février</a:t>
            </a:r>
            <a:r>
              <a:rPr b="1" dirty="0">
                <a:solidFill>
                  <a:srgbClr val="695D46"/>
                </a:solidFill>
                <a:latin typeface="Open Sans"/>
                <a:ea typeface="Open Sans"/>
                <a:cs typeface="Open Sans"/>
                <a:sym typeface="Open Sans"/>
              </a:rPr>
              <a:t> 2016, </a:t>
            </a:r>
            <a:r>
              <a:rPr dirty="0">
                <a:solidFill>
                  <a:srgbClr val="695D46"/>
                </a:solidFill>
                <a:latin typeface="Open Sans"/>
                <a:ea typeface="Open Sans"/>
                <a:cs typeface="Open Sans"/>
                <a:sym typeface="Open Sans"/>
              </a:rPr>
              <a:t>25 participant-e-s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lvl1pPr>
              <a:defRPr sz="2600"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2600" b="1">
                <a:solidFill>
                  <a:srgbClr val="EF6C00"/>
                </a:solidFill>
              </a:rPr>
              <a:t>Objectifs 2015-2016 du CQFD</a:t>
            </a:r>
          </a:p>
        </p:txBody>
      </p:sp>
      <p:sp>
        <p:nvSpPr>
          <p:cNvPr id="70" name="Shape 70"/>
          <p:cNvSpPr>
            <a:spLocks noGrp="1"/>
          </p:cNvSpPr>
          <p:nvPr>
            <p:ph type="body" idx="1"/>
          </p:nvPr>
        </p:nvSpPr>
        <p:spPr>
          <a:prstGeom prst="rect">
            <a:avLst/>
          </a:prstGeom>
        </p:spPr>
        <p:txBody>
          <a:bodyPr/>
          <a:lstStyle/>
          <a:p>
            <a:pPr lvl="0">
              <a:defRPr sz="1800"/>
            </a:pPr>
            <a:endParaRPr sz="1400" b="1"/>
          </a:p>
          <a:p>
            <a:pPr marL="140368" lvl="0" indent="-140368">
              <a:buSzPct val="100000"/>
              <a:buChar char="•"/>
              <a:defRPr sz="1800"/>
            </a:pPr>
            <a:r>
              <a:rPr sz="1700" b="1">
                <a:solidFill>
                  <a:srgbClr val="535353"/>
                </a:solidFill>
                <a:latin typeface="Open Sans"/>
                <a:ea typeface="Open Sans"/>
                <a:cs typeface="Open Sans"/>
                <a:sym typeface="Open Sans"/>
              </a:rPr>
              <a:t>Favoriser un engagement des membres en EFH pour un dialogue N-S, S-N, S-S, N-N</a:t>
            </a:r>
          </a:p>
          <a:p>
            <a:pPr marL="140368" lvl="0" indent="-140368">
              <a:buSzPct val="100000"/>
              <a:buChar char="•"/>
              <a:defRPr sz="1800"/>
            </a:pPr>
            <a:endParaRPr sz="1700" b="1">
              <a:solidFill>
                <a:srgbClr val="535353"/>
              </a:solidFill>
              <a:latin typeface="Open Sans"/>
              <a:ea typeface="Open Sans"/>
              <a:cs typeface="Open Sans"/>
              <a:sym typeface="Open Sans"/>
            </a:endParaRPr>
          </a:p>
          <a:p>
            <a:pPr marL="140368" lvl="0" indent="-140368">
              <a:buSzPct val="100000"/>
              <a:buChar char="•"/>
              <a:defRPr sz="1800"/>
            </a:pPr>
            <a:r>
              <a:rPr sz="1700" b="1">
                <a:solidFill>
                  <a:srgbClr val="535353"/>
                </a:solidFill>
                <a:latin typeface="Open Sans"/>
                <a:ea typeface="Open Sans"/>
                <a:cs typeface="Open Sans"/>
                <a:sym typeface="Open Sans"/>
              </a:rPr>
              <a:t>Publication, formation et webinaires en EFH</a:t>
            </a:r>
          </a:p>
          <a:p>
            <a:pPr marL="140368" lvl="0" indent="-140368">
              <a:buSzPct val="100000"/>
              <a:buChar char="•"/>
              <a:defRPr sz="1800"/>
            </a:pPr>
            <a:endParaRPr sz="1700" b="1">
              <a:solidFill>
                <a:srgbClr val="535353"/>
              </a:solidFill>
              <a:latin typeface="Open Sans"/>
              <a:ea typeface="Open Sans"/>
              <a:cs typeface="Open Sans"/>
              <a:sym typeface="Open Sans"/>
            </a:endParaRPr>
          </a:p>
          <a:p>
            <a:pPr marL="140368" lvl="0" indent="-140368">
              <a:buSzPct val="100000"/>
              <a:buChar char="•"/>
              <a:defRPr sz="1800"/>
            </a:pPr>
            <a:r>
              <a:rPr sz="1700" b="1">
                <a:solidFill>
                  <a:srgbClr val="535353"/>
                </a:solidFill>
                <a:latin typeface="Open Sans"/>
                <a:ea typeface="Open Sans"/>
                <a:cs typeface="Open Sans"/>
                <a:sym typeface="Open Sans"/>
              </a:rPr>
              <a:t>Assurer une représentation régionale, nationale et internationale du CQFD et de ses membres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311150" y="444500"/>
            <a:ext cx="8521700" cy="708025"/>
          </a:xfrm>
          <a:prstGeom prst="rect">
            <a:avLst/>
          </a:prstGeom>
        </p:spPr>
        <p:txBody>
          <a:bodyPr lIns="0" tIns="0" rIns="0" bIns="0">
            <a:normAutofit/>
          </a:bodyPr>
          <a:lstStyle>
            <a:lvl1pPr defTabSz="740663">
              <a:defRPr sz="2916"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2916" b="1">
                <a:solidFill>
                  <a:srgbClr val="EF6C00"/>
                </a:solidFill>
              </a:rPr>
              <a:t>Ateliers, conférences, webinaires et formations</a:t>
            </a:r>
          </a:p>
        </p:txBody>
      </p:sp>
      <p:sp>
        <p:nvSpPr>
          <p:cNvPr id="73" name="Shape 73"/>
          <p:cNvSpPr>
            <a:spLocks noGrp="1"/>
          </p:cNvSpPr>
          <p:nvPr>
            <p:ph type="body" idx="1"/>
          </p:nvPr>
        </p:nvSpPr>
        <p:spPr>
          <a:xfrm>
            <a:off x="311149" y="1266825"/>
            <a:ext cx="8364540" cy="3302000"/>
          </a:xfrm>
          <a:prstGeom prst="rect">
            <a:avLst/>
          </a:prstGeom>
        </p:spPr>
        <p:txBody>
          <a:bodyPr lIns="0" tIns="0" rIns="0" bIns="0">
            <a:normAutofit/>
          </a:bodyPr>
          <a:lstStyle/>
          <a:p>
            <a:pPr marL="0" lvl="0" indent="0" defTabSz="822959">
              <a:lnSpc>
                <a:spcPct val="115000"/>
              </a:lnSpc>
              <a:spcBef>
                <a:spcPts val="1400"/>
              </a:spcBef>
              <a:defRPr sz="1800"/>
            </a:pPr>
            <a:r>
              <a:rPr sz="1619" b="1">
                <a:solidFill>
                  <a:srgbClr val="535353"/>
                </a:solidFill>
              </a:rPr>
              <a:t>OBJECTIF</a:t>
            </a:r>
            <a:r>
              <a:rPr sz="1619" b="1"/>
              <a:t> :</a:t>
            </a:r>
            <a:r>
              <a:rPr sz="1619" b="1">
                <a:solidFill>
                  <a:srgbClr val="695D46"/>
                </a:solidFill>
                <a:latin typeface="Open Sans"/>
                <a:ea typeface="Open Sans"/>
                <a:cs typeface="Open Sans"/>
                <a:sym typeface="Open Sans"/>
              </a:rPr>
              <a:t> le renforcement des capacités des membres et promouvoir la réflexion et l’analyse collective</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Formation ÉFH </a:t>
            </a:r>
            <a:r>
              <a:rPr sz="1260" b="1" i="1">
                <a:solidFill>
                  <a:srgbClr val="695D46"/>
                </a:solidFill>
                <a:latin typeface="Open Sans"/>
                <a:ea typeface="Open Sans"/>
                <a:cs typeface="Open Sans"/>
                <a:sym typeface="Open Sans"/>
              </a:rPr>
              <a:t>Notions de base et Intégration dans le cycle de Gestion du programme </a:t>
            </a:r>
            <a:r>
              <a:rPr sz="1260" b="1">
                <a:solidFill>
                  <a:srgbClr val="695D46"/>
                </a:solidFill>
                <a:latin typeface="Open Sans"/>
                <a:ea typeface="Open Sans"/>
                <a:cs typeface="Open Sans"/>
                <a:sym typeface="Open Sans"/>
              </a:rPr>
              <a:t>(juin 2015)</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Participation au 7ème Congrès international des recherches féministes dans la francophonie (CIRFF, 2015): atelier CDP-genre, participation d’Anne, Marie-Anne et Marie-Ginette</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Présentation de la coordonatrice au CCCI, à Ottawa (mai 2015): rôle OCI dans la MMF et engagement canadien et québécois pour Beijing+ 20 </a:t>
            </a: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Webinaire </a:t>
            </a:r>
            <a:r>
              <a:rPr sz="1260" b="1" i="1">
                <a:solidFill>
                  <a:srgbClr val="695D46"/>
                </a:solidFill>
                <a:latin typeface="Open Sans"/>
                <a:ea typeface="Open Sans"/>
                <a:cs typeface="Open Sans"/>
                <a:sym typeface="Open Sans"/>
              </a:rPr>
              <a:t>Objectifs de développement durable </a:t>
            </a:r>
            <a:r>
              <a:rPr sz="1260" b="1">
                <a:solidFill>
                  <a:srgbClr val="695D46"/>
                </a:solidFill>
                <a:latin typeface="Open Sans"/>
                <a:ea typeface="Open Sans"/>
                <a:cs typeface="Open Sans"/>
                <a:sym typeface="Open Sans"/>
              </a:rPr>
              <a:t>(AG CQFD, septembre 2015)</a:t>
            </a:r>
            <a:endParaRPr sz="1260">
              <a:solidFill>
                <a:srgbClr val="695D46"/>
              </a:solidFill>
              <a:latin typeface="Open Sans"/>
              <a:ea typeface="Open Sans"/>
              <a:cs typeface="Open Sans"/>
              <a:sym typeface="Open Sans"/>
            </a:endParaRPr>
          </a:p>
          <a:p>
            <a:pPr marL="0" lvl="0" indent="0" defTabSz="822959">
              <a:lnSpc>
                <a:spcPct val="115000"/>
              </a:lnSpc>
              <a:spcBef>
                <a:spcPts val="1400"/>
              </a:spcBef>
              <a:buClr>
                <a:srgbClr val="695D46"/>
              </a:buClr>
              <a:buSzPct val="100000"/>
              <a:buFont typeface="Helvetica"/>
              <a:buChar char="•"/>
              <a:defRPr sz="1800"/>
            </a:pPr>
            <a:r>
              <a:rPr sz="1260" b="1">
                <a:solidFill>
                  <a:srgbClr val="695D46"/>
                </a:solidFill>
                <a:latin typeface="Open Sans"/>
                <a:ea typeface="Open Sans"/>
                <a:cs typeface="Open Sans"/>
                <a:sym typeface="Open Sans"/>
              </a:rPr>
              <a:t>Atelier sur les changements climatiques dans le cadre de la COP21 (novembre 2015)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311699" y="445025"/>
            <a:ext cx="8520601" cy="3784208"/>
          </a:xfrm>
          <a:prstGeom prst="rect">
            <a:avLst/>
          </a:prstGeom>
        </p:spPr>
        <p:txBody>
          <a:bodyPr/>
          <a:lstStyle/>
          <a:p>
            <a:pPr lvl="0">
              <a:lnSpc>
                <a:spcPct val="115000"/>
              </a:lnSpc>
              <a:spcBef>
                <a:spcPts val="1600"/>
              </a:spcBef>
              <a:buClr>
                <a:srgbClr val="695D46"/>
              </a:buClr>
              <a:buSzPct val="100000"/>
              <a:buFont typeface="Helvetica"/>
              <a:buChar char="•"/>
              <a:defRPr sz="1800"/>
            </a:pPr>
            <a:endParaRPr sz="1400" b="1" dirty="0"/>
          </a:p>
          <a:p>
            <a:pPr lvl="0">
              <a:lnSpc>
                <a:spcPct val="115000"/>
              </a:lnSpc>
              <a:spcBef>
                <a:spcPts val="1600"/>
              </a:spcBef>
              <a:buClr>
                <a:srgbClr val="695D46"/>
              </a:buClr>
              <a:buSzPct val="100000"/>
              <a:buFont typeface="Helvetica"/>
              <a:defRPr sz="1800"/>
            </a:pPr>
            <a:r>
              <a:rPr sz="1400" b="1" dirty="0">
                <a:solidFill>
                  <a:srgbClr val="695D46"/>
                </a:solidFill>
                <a:latin typeface="Open Sans"/>
                <a:ea typeface="Open Sans"/>
                <a:cs typeface="Open Sans"/>
                <a:sym typeface="Open Sans"/>
              </a:rPr>
              <a:t>Entente avec </a:t>
            </a:r>
            <a:r>
              <a:rPr sz="1400" b="1" dirty="0" smtClean="0">
                <a:solidFill>
                  <a:srgbClr val="695D46"/>
                </a:solidFill>
                <a:latin typeface="Open Sans"/>
                <a:ea typeface="Open Sans"/>
                <a:cs typeface="Open Sans"/>
                <a:sym typeface="Open Sans"/>
              </a:rPr>
              <a:t>Affaire</a:t>
            </a:r>
            <a:r>
              <a:rPr lang="fr-CA" sz="1400" b="1" dirty="0" smtClean="0">
                <a:solidFill>
                  <a:srgbClr val="695D46"/>
                </a:solidFill>
                <a:latin typeface="Open Sans"/>
                <a:ea typeface="Open Sans"/>
                <a:cs typeface="Open Sans"/>
                <a:sym typeface="Open Sans"/>
              </a:rPr>
              <a:t>s</a:t>
            </a:r>
            <a:r>
              <a:rPr sz="1400" b="1" dirty="0" smtClean="0">
                <a:solidFill>
                  <a:srgbClr val="695D46"/>
                </a:solidFill>
                <a:latin typeface="Open Sans"/>
                <a:ea typeface="Open Sans"/>
                <a:cs typeface="Open Sans"/>
                <a:sym typeface="Open Sans"/>
              </a:rPr>
              <a:t> </a:t>
            </a:r>
            <a:r>
              <a:rPr sz="1400" b="1" dirty="0" err="1" smtClean="0">
                <a:solidFill>
                  <a:srgbClr val="695D46"/>
                </a:solidFill>
                <a:latin typeface="Open Sans"/>
                <a:ea typeface="Open Sans"/>
                <a:cs typeface="Open Sans"/>
                <a:sym typeface="Open Sans"/>
              </a:rPr>
              <a:t>Mondiale</a:t>
            </a:r>
            <a:r>
              <a:rPr lang="fr-CA" sz="1400" b="1" dirty="0" smtClean="0">
                <a:solidFill>
                  <a:srgbClr val="695D46"/>
                </a:solidFill>
                <a:latin typeface="Open Sans"/>
                <a:ea typeface="Open Sans"/>
                <a:cs typeface="Open Sans"/>
                <a:sym typeface="Open Sans"/>
              </a:rPr>
              <a:t>s</a:t>
            </a:r>
            <a:r>
              <a:rPr sz="1400" b="1" dirty="0" smtClean="0">
                <a:solidFill>
                  <a:srgbClr val="695D46"/>
                </a:solidFill>
                <a:latin typeface="Open Sans"/>
                <a:ea typeface="Open Sans"/>
                <a:cs typeface="Open Sans"/>
                <a:sym typeface="Open Sans"/>
              </a:rPr>
              <a:t> </a:t>
            </a:r>
            <a:r>
              <a:rPr sz="1400" b="1" dirty="0">
                <a:solidFill>
                  <a:srgbClr val="695D46"/>
                </a:solidFill>
                <a:latin typeface="Open Sans"/>
                <a:ea typeface="Open Sans"/>
                <a:cs typeface="Open Sans"/>
                <a:sym typeface="Open Sans"/>
              </a:rPr>
              <a:t>Canada pour la diffusion sur </a:t>
            </a:r>
            <a:r>
              <a:rPr sz="1400" b="1" dirty="0" err="1">
                <a:solidFill>
                  <a:srgbClr val="695D46"/>
                </a:solidFill>
                <a:latin typeface="Open Sans"/>
                <a:ea typeface="Open Sans"/>
                <a:cs typeface="Open Sans"/>
                <a:sym typeface="Open Sans"/>
              </a:rPr>
              <a:t>leur</a:t>
            </a:r>
            <a:r>
              <a:rPr sz="1400" b="1" dirty="0">
                <a:solidFill>
                  <a:srgbClr val="695D46"/>
                </a:solidFill>
                <a:latin typeface="Open Sans"/>
                <a:ea typeface="Open Sans"/>
                <a:cs typeface="Open Sans"/>
                <a:sym typeface="Open Sans"/>
              </a:rPr>
              <a:t> site web du Guide sur </a:t>
            </a:r>
            <a:r>
              <a:rPr sz="1400" b="1" dirty="0" err="1">
                <a:solidFill>
                  <a:srgbClr val="695D46"/>
                </a:solidFill>
                <a:latin typeface="Open Sans"/>
                <a:ea typeface="Open Sans"/>
                <a:cs typeface="Open Sans"/>
                <a:sym typeface="Open Sans"/>
              </a:rPr>
              <a:t>l’intégration</a:t>
            </a:r>
            <a:r>
              <a:rPr sz="1400" b="1" dirty="0">
                <a:solidFill>
                  <a:srgbClr val="695D46"/>
                </a:solidFill>
                <a:latin typeface="Open Sans"/>
                <a:ea typeface="Open Sans"/>
                <a:cs typeface="Open Sans"/>
                <a:sym typeface="Open Sans"/>
              </a:rPr>
              <a:t> de </a:t>
            </a:r>
            <a:r>
              <a:rPr sz="1400" b="1" dirty="0" err="1">
                <a:solidFill>
                  <a:srgbClr val="695D46"/>
                </a:solidFill>
                <a:latin typeface="Open Sans"/>
                <a:ea typeface="Open Sans"/>
                <a:cs typeface="Open Sans"/>
                <a:sym typeface="Open Sans"/>
              </a:rPr>
              <a:t>l’EFH</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dans</a:t>
            </a:r>
            <a:r>
              <a:rPr sz="1400" b="1" dirty="0">
                <a:solidFill>
                  <a:srgbClr val="695D46"/>
                </a:solidFill>
                <a:latin typeface="Open Sans"/>
                <a:ea typeface="Open Sans"/>
                <a:cs typeface="Open Sans"/>
                <a:sym typeface="Open Sans"/>
              </a:rPr>
              <a:t> la </a:t>
            </a:r>
            <a:r>
              <a:rPr sz="1400" b="1" dirty="0" err="1">
                <a:solidFill>
                  <a:srgbClr val="695D46"/>
                </a:solidFill>
                <a:latin typeface="Open Sans"/>
                <a:ea typeface="Open Sans"/>
                <a:cs typeface="Open Sans"/>
                <a:sym typeface="Open Sans"/>
              </a:rPr>
              <a:t>gestion</a:t>
            </a:r>
            <a:r>
              <a:rPr sz="1400" b="1" dirty="0">
                <a:solidFill>
                  <a:srgbClr val="695D46"/>
                </a:solidFill>
                <a:latin typeface="Open Sans"/>
                <a:ea typeface="Open Sans"/>
                <a:cs typeface="Open Sans"/>
                <a:sym typeface="Open Sans"/>
              </a:rPr>
              <a:t> de </a:t>
            </a:r>
            <a:r>
              <a:rPr sz="1400" b="1" dirty="0" err="1">
                <a:solidFill>
                  <a:srgbClr val="695D46"/>
                </a:solidFill>
                <a:latin typeface="Open Sans"/>
                <a:ea typeface="Open Sans"/>
                <a:cs typeface="Open Sans"/>
                <a:sym typeface="Open Sans"/>
              </a:rPr>
              <a:t>programme</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novembre</a:t>
            </a:r>
            <a:r>
              <a:rPr sz="1400" b="1" dirty="0">
                <a:solidFill>
                  <a:srgbClr val="695D46"/>
                </a:solidFill>
                <a:latin typeface="Open Sans"/>
                <a:ea typeface="Open Sans"/>
                <a:cs typeface="Open Sans"/>
                <a:sym typeface="Open Sans"/>
              </a:rPr>
              <a:t> 2015)</a:t>
            </a:r>
          </a:p>
          <a:p>
            <a:pPr lvl="0">
              <a:lnSpc>
                <a:spcPct val="115000"/>
              </a:lnSpc>
              <a:spcBef>
                <a:spcPts val="1600"/>
              </a:spcBef>
              <a:buClr>
                <a:srgbClr val="695D46"/>
              </a:buClr>
              <a:buSzPct val="100000"/>
              <a:buFont typeface="Helvetica"/>
              <a:defRPr sz="1800"/>
            </a:pPr>
            <a:r>
              <a:rPr sz="1400"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Webinaire</a:t>
            </a:r>
            <a:r>
              <a:rPr sz="1400" b="1" dirty="0">
                <a:solidFill>
                  <a:srgbClr val="695D46"/>
                </a:solidFill>
                <a:latin typeface="Open Sans"/>
                <a:ea typeface="Open Sans"/>
                <a:cs typeface="Open Sans"/>
                <a:sym typeface="Open Sans"/>
              </a:rPr>
              <a:t> sur les </a:t>
            </a:r>
            <a:r>
              <a:rPr sz="1400" b="1" i="1" dirty="0" err="1">
                <a:solidFill>
                  <a:srgbClr val="695D46"/>
                </a:solidFill>
                <a:latin typeface="Open Sans"/>
                <a:ea typeface="Open Sans"/>
                <a:cs typeface="Open Sans"/>
                <a:sym typeface="Open Sans"/>
              </a:rPr>
              <a:t>masculinités</a:t>
            </a:r>
            <a:r>
              <a:rPr sz="1400" b="1" dirty="0">
                <a:solidFill>
                  <a:srgbClr val="695D46"/>
                </a:solidFill>
                <a:latin typeface="Open Sans"/>
                <a:ea typeface="Open Sans"/>
                <a:cs typeface="Open Sans"/>
                <a:sym typeface="Open Sans"/>
              </a:rPr>
              <a:t> avec le RCC et Suzanne </a:t>
            </a:r>
            <a:r>
              <a:rPr sz="1400" b="1" dirty="0" err="1">
                <a:solidFill>
                  <a:srgbClr val="695D46"/>
                </a:solidFill>
                <a:latin typeface="Open Sans"/>
                <a:ea typeface="Open Sans"/>
                <a:cs typeface="Open Sans"/>
                <a:sym typeface="Open Sans"/>
              </a:rPr>
              <a:t>Dumouchel</a:t>
            </a:r>
            <a:r>
              <a:rPr sz="1400" b="1" dirty="0">
                <a:solidFill>
                  <a:srgbClr val="695D46"/>
                </a:solidFill>
                <a:latin typeface="Open Sans"/>
                <a:ea typeface="Open Sans"/>
                <a:cs typeface="Open Sans"/>
                <a:sym typeface="Open Sans"/>
              </a:rPr>
              <a:t> du CECI </a:t>
            </a:r>
            <a:r>
              <a:rPr sz="1400" b="1" dirty="0" err="1">
                <a:solidFill>
                  <a:srgbClr val="695D46"/>
                </a:solidFill>
                <a:latin typeface="Open Sans"/>
                <a:ea typeface="Open Sans"/>
                <a:cs typeface="Open Sans"/>
                <a:sym typeface="Open Sans"/>
              </a:rPr>
              <a:t>dans</a:t>
            </a:r>
            <a:r>
              <a:rPr sz="1400" b="1" dirty="0">
                <a:solidFill>
                  <a:srgbClr val="695D46"/>
                </a:solidFill>
                <a:latin typeface="Open Sans"/>
                <a:ea typeface="Open Sans"/>
                <a:cs typeface="Open Sans"/>
                <a:sym typeface="Open Sans"/>
              </a:rPr>
              <a:t> le cadre des 12 </a:t>
            </a:r>
            <a:r>
              <a:rPr sz="1400" b="1" dirty="0" err="1">
                <a:solidFill>
                  <a:srgbClr val="695D46"/>
                </a:solidFill>
                <a:latin typeface="Open Sans"/>
                <a:ea typeface="Open Sans"/>
                <a:cs typeface="Open Sans"/>
                <a:sym typeface="Open Sans"/>
              </a:rPr>
              <a:t>jours</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d’action</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contre</a:t>
            </a:r>
            <a:r>
              <a:rPr sz="1400" b="1" dirty="0">
                <a:solidFill>
                  <a:srgbClr val="695D46"/>
                </a:solidFill>
                <a:latin typeface="Open Sans"/>
                <a:ea typeface="Open Sans"/>
                <a:cs typeface="Open Sans"/>
                <a:sym typeface="Open Sans"/>
              </a:rPr>
              <a:t> la violence </a:t>
            </a:r>
            <a:r>
              <a:rPr sz="1400" b="1" dirty="0" err="1">
                <a:solidFill>
                  <a:srgbClr val="695D46"/>
                </a:solidFill>
                <a:latin typeface="Open Sans"/>
                <a:ea typeface="Open Sans"/>
                <a:cs typeface="Open Sans"/>
                <a:sym typeface="Open Sans"/>
              </a:rPr>
              <a:t>faite</a:t>
            </a:r>
            <a:r>
              <a:rPr sz="1400" b="1" dirty="0">
                <a:solidFill>
                  <a:srgbClr val="695D46"/>
                </a:solidFill>
                <a:latin typeface="Open Sans"/>
                <a:ea typeface="Open Sans"/>
                <a:cs typeface="Open Sans"/>
                <a:sym typeface="Open Sans"/>
              </a:rPr>
              <a:t> aux femmes (</a:t>
            </a:r>
            <a:r>
              <a:rPr sz="1400" b="1" dirty="0" err="1">
                <a:solidFill>
                  <a:srgbClr val="695D46"/>
                </a:solidFill>
                <a:latin typeface="Open Sans"/>
                <a:ea typeface="Open Sans"/>
                <a:cs typeface="Open Sans"/>
                <a:sym typeface="Open Sans"/>
              </a:rPr>
              <a:t>décembre</a:t>
            </a:r>
            <a:r>
              <a:rPr sz="1400" b="1" dirty="0">
                <a:solidFill>
                  <a:srgbClr val="695D46"/>
                </a:solidFill>
                <a:latin typeface="Open Sans"/>
                <a:ea typeface="Open Sans"/>
                <a:cs typeface="Open Sans"/>
                <a:sym typeface="Open Sans"/>
              </a:rPr>
              <a:t> 2015)</a:t>
            </a:r>
            <a:r>
              <a:rPr sz="1400" dirty="0"/>
              <a:t> </a:t>
            </a:r>
          </a:p>
          <a:p>
            <a:pPr lvl="0">
              <a:lnSpc>
                <a:spcPct val="115000"/>
              </a:lnSpc>
              <a:spcBef>
                <a:spcPts val="1600"/>
              </a:spcBef>
              <a:buClr>
                <a:srgbClr val="695D46"/>
              </a:buClr>
              <a:buSzPct val="100000"/>
              <a:buFont typeface="Helvetica"/>
              <a:defRPr sz="1800"/>
            </a:pPr>
            <a:r>
              <a:rPr sz="1400" b="1" dirty="0" err="1">
                <a:solidFill>
                  <a:srgbClr val="695D46"/>
                </a:solidFill>
                <a:latin typeface="Open Sans"/>
                <a:ea typeface="Open Sans"/>
                <a:cs typeface="Open Sans"/>
                <a:sym typeface="Open Sans"/>
              </a:rPr>
              <a:t>Conférence</a:t>
            </a:r>
            <a:r>
              <a:rPr sz="1400" b="1" dirty="0">
                <a:solidFill>
                  <a:srgbClr val="695D46"/>
                </a:solidFill>
                <a:latin typeface="Open Sans"/>
                <a:ea typeface="Open Sans"/>
                <a:cs typeface="Open Sans"/>
                <a:sym typeface="Open Sans"/>
              </a:rPr>
              <a:t> sur la santé </a:t>
            </a:r>
            <a:r>
              <a:rPr sz="1400" b="1" dirty="0" err="1">
                <a:solidFill>
                  <a:srgbClr val="695D46"/>
                </a:solidFill>
                <a:latin typeface="Open Sans"/>
                <a:ea typeface="Open Sans"/>
                <a:cs typeface="Open Sans"/>
                <a:sym typeface="Open Sans"/>
              </a:rPr>
              <a:t>maternelle</a:t>
            </a:r>
            <a:r>
              <a:rPr sz="1400" b="1" dirty="0">
                <a:solidFill>
                  <a:srgbClr val="695D46"/>
                </a:solidFill>
                <a:latin typeface="Open Sans"/>
                <a:ea typeface="Open Sans"/>
                <a:cs typeface="Open Sans"/>
                <a:sym typeface="Open Sans"/>
              </a:rPr>
              <a:t> de la </a:t>
            </a:r>
            <a:r>
              <a:rPr sz="1400" b="1" dirty="0" err="1">
                <a:solidFill>
                  <a:srgbClr val="695D46"/>
                </a:solidFill>
                <a:latin typeface="Open Sans"/>
                <a:ea typeface="Open Sans"/>
                <a:cs typeface="Open Sans"/>
                <a:sym typeface="Open Sans"/>
              </a:rPr>
              <a:t>coordonatrice</a:t>
            </a:r>
            <a:r>
              <a:rPr sz="1400" b="1" dirty="0">
                <a:solidFill>
                  <a:srgbClr val="695D46"/>
                </a:solidFill>
                <a:latin typeface="Open Sans"/>
                <a:ea typeface="Open Sans"/>
                <a:cs typeface="Open Sans"/>
                <a:sym typeface="Open Sans"/>
              </a:rPr>
              <a:t> (AMC, OCI, </a:t>
            </a:r>
            <a:r>
              <a:rPr sz="1400" b="1" dirty="0" err="1">
                <a:solidFill>
                  <a:srgbClr val="695D46"/>
                </a:solidFill>
                <a:latin typeface="Open Sans"/>
                <a:ea typeface="Open Sans"/>
                <a:cs typeface="Open Sans"/>
                <a:sym typeface="Open Sans"/>
              </a:rPr>
              <a:t>février</a:t>
            </a:r>
            <a:r>
              <a:rPr sz="1400" b="1" dirty="0">
                <a:solidFill>
                  <a:srgbClr val="695D46"/>
                </a:solidFill>
                <a:latin typeface="Open Sans"/>
                <a:ea typeface="Open Sans"/>
                <a:cs typeface="Open Sans"/>
                <a:sym typeface="Open Sans"/>
              </a:rPr>
              <a:t> 2015)</a:t>
            </a:r>
          </a:p>
          <a:p>
            <a:pPr lvl="0">
              <a:lnSpc>
                <a:spcPct val="115000"/>
              </a:lnSpc>
              <a:spcBef>
                <a:spcPts val="1600"/>
              </a:spcBef>
              <a:buClr>
                <a:srgbClr val="695D46"/>
              </a:buClr>
              <a:buSzPct val="100000"/>
              <a:buFont typeface="Helvetica"/>
              <a:defRPr sz="1800"/>
            </a:pPr>
            <a:r>
              <a:rPr sz="1400" b="1" dirty="0">
                <a:solidFill>
                  <a:srgbClr val="695D46"/>
                </a:solidFill>
                <a:latin typeface="Open Sans"/>
                <a:ea typeface="Open Sans"/>
                <a:cs typeface="Open Sans"/>
                <a:sym typeface="Open Sans"/>
              </a:rPr>
              <a:t>Atelier sur </a:t>
            </a:r>
            <a:r>
              <a:rPr sz="1400" b="1" dirty="0" err="1">
                <a:solidFill>
                  <a:srgbClr val="695D46"/>
                </a:solidFill>
                <a:latin typeface="Open Sans"/>
                <a:ea typeface="Open Sans"/>
                <a:cs typeface="Open Sans"/>
                <a:sym typeface="Open Sans"/>
              </a:rPr>
              <a:t>l’aide</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humanitaire</a:t>
            </a:r>
            <a:r>
              <a:rPr sz="1400" b="1" dirty="0">
                <a:solidFill>
                  <a:srgbClr val="695D46"/>
                </a:solidFill>
                <a:latin typeface="Open Sans"/>
                <a:ea typeface="Open Sans"/>
                <a:cs typeface="Open Sans"/>
                <a:sym typeface="Open Sans"/>
              </a:rPr>
              <a:t>, les </a:t>
            </a:r>
            <a:r>
              <a:rPr sz="1400" b="1" dirty="0" err="1">
                <a:solidFill>
                  <a:srgbClr val="695D46"/>
                </a:solidFill>
                <a:latin typeface="Open Sans"/>
                <a:ea typeface="Open Sans"/>
                <a:cs typeface="Open Sans"/>
                <a:sym typeface="Open Sans"/>
              </a:rPr>
              <a:t>réfugiées</a:t>
            </a:r>
            <a:r>
              <a:rPr sz="1400" b="1" dirty="0">
                <a:solidFill>
                  <a:srgbClr val="695D46"/>
                </a:solidFill>
                <a:latin typeface="Open Sans"/>
                <a:ea typeface="Open Sans"/>
                <a:cs typeface="Open Sans"/>
                <a:sym typeface="Open Sans"/>
              </a:rPr>
              <a:t> et </a:t>
            </a:r>
            <a:r>
              <a:rPr sz="1400" b="1" dirty="0" err="1">
                <a:solidFill>
                  <a:srgbClr val="695D46"/>
                </a:solidFill>
                <a:latin typeface="Open Sans"/>
                <a:ea typeface="Open Sans"/>
                <a:cs typeface="Open Sans"/>
                <a:sym typeface="Open Sans"/>
              </a:rPr>
              <a:t>l’EFH</a:t>
            </a:r>
            <a:r>
              <a:rPr sz="1400" b="1" dirty="0">
                <a:solidFill>
                  <a:srgbClr val="695D46"/>
                </a:solidFill>
                <a:latin typeface="Open Sans"/>
                <a:ea typeface="Open Sans"/>
                <a:cs typeface="Open Sans"/>
                <a:sym typeface="Open Sans"/>
              </a:rPr>
              <a:t> par Céline </a:t>
            </a:r>
            <a:r>
              <a:rPr sz="1400" b="1" dirty="0" err="1">
                <a:solidFill>
                  <a:srgbClr val="695D46"/>
                </a:solidFill>
                <a:latin typeface="Open Sans"/>
                <a:ea typeface="Open Sans"/>
                <a:cs typeface="Open Sans"/>
                <a:sym typeface="Open Sans"/>
              </a:rPr>
              <a:t>Furie</a:t>
            </a:r>
            <a:r>
              <a:rPr sz="1400" b="1" dirty="0">
                <a:solidFill>
                  <a:srgbClr val="695D46"/>
                </a:solidFill>
                <a:latin typeface="Open Sans"/>
                <a:ea typeface="Open Sans"/>
                <a:cs typeface="Open Sans"/>
                <a:sym typeface="Open Sans"/>
              </a:rPr>
              <a:t> et Michel Arnaud (Oxfam Québec), </a:t>
            </a:r>
            <a:r>
              <a:rPr sz="1400" b="1" dirty="0" err="1">
                <a:solidFill>
                  <a:srgbClr val="695D46"/>
                </a:solidFill>
                <a:latin typeface="Open Sans"/>
                <a:ea typeface="Open Sans"/>
                <a:cs typeface="Open Sans"/>
                <a:sym typeface="Open Sans"/>
              </a:rPr>
              <a:t>Dilip</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Chinnakinda</a:t>
            </a:r>
            <a:r>
              <a:rPr sz="1400" b="1" dirty="0">
                <a:solidFill>
                  <a:srgbClr val="695D46"/>
                </a:solidFill>
                <a:latin typeface="Open Sans"/>
                <a:ea typeface="Open Sans"/>
                <a:cs typeface="Open Sans"/>
                <a:sym typeface="Open Sans"/>
              </a:rPr>
              <a:t> et François Louis Scylla (CECI) et Guy Des </a:t>
            </a:r>
            <a:r>
              <a:rPr sz="1400" b="1" dirty="0" err="1">
                <a:solidFill>
                  <a:srgbClr val="695D46"/>
                </a:solidFill>
                <a:latin typeface="Open Sans"/>
                <a:ea typeface="Open Sans"/>
                <a:cs typeface="Open Sans"/>
                <a:sym typeface="Open Sans"/>
              </a:rPr>
              <a:t>Aulnaies</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Développement</a:t>
            </a:r>
            <a:r>
              <a:rPr sz="1400" b="1" dirty="0">
                <a:solidFill>
                  <a:srgbClr val="695D46"/>
                </a:solidFill>
                <a:latin typeface="Open Sans"/>
                <a:ea typeface="Open Sans"/>
                <a:cs typeface="Open Sans"/>
                <a:sym typeface="Open Sans"/>
              </a:rPr>
              <a:t> et </a:t>
            </a:r>
            <a:r>
              <a:rPr sz="1400" b="1" dirty="0" err="1">
                <a:solidFill>
                  <a:srgbClr val="695D46"/>
                </a:solidFill>
                <a:latin typeface="Open Sans"/>
                <a:ea typeface="Open Sans"/>
                <a:cs typeface="Open Sans"/>
                <a:sym typeface="Open Sans"/>
              </a:rPr>
              <a:t>paix</a:t>
            </a:r>
            <a:r>
              <a:rPr sz="1400" b="1" dirty="0">
                <a:solidFill>
                  <a:srgbClr val="695D46"/>
                </a:solidFill>
                <a:latin typeface="Open Sans"/>
                <a:ea typeface="Open Sans"/>
                <a:cs typeface="Open Sans"/>
                <a:sym typeface="Open Sans"/>
              </a:rPr>
              <a:t>), (AG du CQFD du 17 </a:t>
            </a:r>
            <a:r>
              <a:rPr sz="1400" b="1" dirty="0" err="1">
                <a:solidFill>
                  <a:srgbClr val="695D46"/>
                </a:solidFill>
                <a:latin typeface="Open Sans"/>
                <a:ea typeface="Open Sans"/>
                <a:cs typeface="Open Sans"/>
                <a:sym typeface="Open Sans"/>
              </a:rPr>
              <a:t>février</a:t>
            </a:r>
            <a:r>
              <a:rPr sz="1400" b="1" dirty="0">
                <a:solidFill>
                  <a:srgbClr val="695D46"/>
                </a:solidFill>
                <a:latin typeface="Open Sans"/>
                <a:ea typeface="Open Sans"/>
                <a:cs typeface="Open Sans"/>
                <a:sym typeface="Open Sans"/>
              </a:rPr>
              <a:t> 2016)</a:t>
            </a:r>
          </a:p>
        </p:txBody>
      </p:sp>
      <p:sp>
        <p:nvSpPr>
          <p:cNvPr id="76" name="Shape 7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6</a:t>
            </a:fld>
            <a:endParaRPr sz="140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311150" y="444500"/>
            <a:ext cx="8521700" cy="708025"/>
          </a:xfrm>
          <a:prstGeom prst="rect">
            <a:avLst/>
          </a:prstGeom>
        </p:spPr>
        <p:txBody>
          <a:bodyPr lIns="0" tIns="0" rIns="0" bIns="0">
            <a:normAutofit/>
          </a:bodyPr>
          <a:lstStyle>
            <a:lvl1pPr defTabSz="722376">
              <a:defRPr sz="2844"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2844" b="1">
                <a:solidFill>
                  <a:srgbClr val="EF6C00"/>
                </a:solidFill>
              </a:rPr>
              <a:t>La Marche mondiale de femmes 17 0ctobre 2015</a:t>
            </a:r>
          </a:p>
        </p:txBody>
      </p:sp>
      <p:pic>
        <p:nvPicPr>
          <p:cNvPr id="79" name="image2.jpg"/>
          <p:cNvPicPr/>
          <p:nvPr/>
        </p:nvPicPr>
        <p:blipFill>
          <a:blip r:embed="rId2">
            <a:extLst/>
          </a:blip>
          <a:stretch>
            <a:fillRect/>
          </a:stretch>
        </p:blipFill>
        <p:spPr>
          <a:xfrm>
            <a:off x="1658938" y="1404937"/>
            <a:ext cx="3952876" cy="2965451"/>
          </a:xfrm>
          <a:prstGeom prst="rect">
            <a:avLst/>
          </a:prstGeom>
          <a:ln w="12700">
            <a:miter lim="400000"/>
          </a:ln>
        </p:spPr>
      </p:pic>
      <p:pic>
        <p:nvPicPr>
          <p:cNvPr id="80" name="image3.jpg"/>
          <p:cNvPicPr/>
          <p:nvPr/>
        </p:nvPicPr>
        <p:blipFill>
          <a:blip r:embed="rId3">
            <a:extLst/>
          </a:blip>
          <a:stretch>
            <a:fillRect/>
          </a:stretch>
        </p:blipFill>
        <p:spPr>
          <a:xfrm>
            <a:off x="6084887" y="3152775"/>
            <a:ext cx="1968501" cy="1103313"/>
          </a:xfrm>
          <a:prstGeom prst="rect">
            <a:avLst/>
          </a:prstGeom>
          <a:ln w="12700">
            <a:miter lim="400000"/>
          </a:ln>
        </p:spPr>
      </p:pic>
      <p:pic>
        <p:nvPicPr>
          <p:cNvPr id="81" name="image4.jpg"/>
          <p:cNvPicPr/>
          <p:nvPr/>
        </p:nvPicPr>
        <p:blipFill>
          <a:blip r:embed="rId4">
            <a:extLst/>
          </a:blip>
          <a:stretch>
            <a:fillRect/>
          </a:stretch>
        </p:blipFill>
        <p:spPr>
          <a:xfrm>
            <a:off x="6084887" y="1563687"/>
            <a:ext cx="1976438" cy="1489076"/>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311150" y="444500"/>
            <a:ext cx="8521700" cy="708025"/>
          </a:xfrm>
          <a:prstGeom prst="rect">
            <a:avLst/>
          </a:prstGeom>
        </p:spPr>
        <p:txBody>
          <a:bodyPr lIns="0" tIns="0" rIns="0" bIns="0">
            <a:normAutofit/>
          </a:bodyPr>
          <a:lstStyle>
            <a:lvl1pPr defTabSz="758951">
              <a:defRPr sz="2988"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2988" b="1">
                <a:solidFill>
                  <a:srgbClr val="EF6C00"/>
                </a:solidFill>
              </a:rPr>
              <a:t>Marche mondiale des femmes à Trois Rivières</a:t>
            </a:r>
          </a:p>
        </p:txBody>
      </p:sp>
      <p:sp>
        <p:nvSpPr>
          <p:cNvPr id="84" name="Shape 84"/>
          <p:cNvSpPr>
            <a:spLocks noGrp="1"/>
          </p:cNvSpPr>
          <p:nvPr>
            <p:ph type="body" idx="1"/>
          </p:nvPr>
        </p:nvSpPr>
        <p:spPr>
          <a:xfrm>
            <a:off x="311149" y="1266825"/>
            <a:ext cx="8364540" cy="3302000"/>
          </a:xfrm>
          <a:prstGeom prst="rect">
            <a:avLst/>
          </a:prstGeom>
        </p:spPr>
        <p:txBody>
          <a:bodyPr lIns="0" tIns="0" rIns="0" bIns="0">
            <a:normAutofit/>
          </a:bodyPr>
          <a:lstStyle/>
          <a:p>
            <a:pPr marL="0" lvl="0" indent="0">
              <a:lnSpc>
                <a:spcPct val="115000"/>
              </a:lnSpc>
              <a:spcBef>
                <a:spcPts val="1600"/>
              </a:spcBef>
              <a:defRPr sz="1800"/>
            </a:pPr>
            <a:r>
              <a:rPr sz="1400" b="1">
                <a:solidFill>
                  <a:srgbClr val="695D46"/>
                </a:solidFill>
                <a:latin typeface="Open Sans"/>
                <a:ea typeface="Open Sans"/>
                <a:cs typeface="Open Sans"/>
                <a:sym typeface="Open Sans"/>
              </a:rPr>
              <a:t>Comité CQMMF : </a:t>
            </a:r>
            <a:r>
              <a:rPr sz="1400">
                <a:solidFill>
                  <a:srgbClr val="695D46"/>
                </a:solidFill>
                <a:latin typeface="Open Sans"/>
                <a:ea typeface="Open Sans"/>
                <a:cs typeface="Open Sans"/>
                <a:sym typeface="Open Sans"/>
              </a:rPr>
              <a:t>Marie Anne Cantin (AQOCI-CQFD), Julie Martineau (CQFD), Éva Mascolo Fortin (CDHAL), Lis Suarez (Fem International) et comité des JQSI de l’AQOCI.</a:t>
            </a:r>
          </a:p>
          <a:p>
            <a:pPr marL="0" lvl="0" indent="0">
              <a:lnSpc>
                <a:spcPct val="115000"/>
              </a:lnSpc>
              <a:spcBef>
                <a:spcPts val="1600"/>
              </a:spcBef>
              <a:defRPr sz="1800"/>
            </a:pPr>
            <a:endParaRPr sz="1400">
              <a:solidFill>
                <a:srgbClr val="695D46"/>
              </a:solidFill>
              <a:latin typeface="Open Sans"/>
              <a:ea typeface="Open Sans"/>
              <a:cs typeface="Open Sans"/>
              <a:sym typeface="Open Sans"/>
            </a:endParaRPr>
          </a:p>
          <a:p>
            <a:pPr marL="0" lvl="0" indent="0">
              <a:lnSpc>
                <a:spcPct val="115000"/>
              </a:lnSpc>
              <a:spcBef>
                <a:spcPts val="1600"/>
              </a:spcBef>
              <a:buClr>
                <a:srgbClr val="695D46"/>
              </a:buClr>
              <a:buSzPct val="100000"/>
              <a:buFont typeface="Helvetica"/>
              <a:buChar char="•"/>
              <a:defRPr sz="1800"/>
            </a:pPr>
            <a:r>
              <a:rPr sz="1400" b="1">
                <a:solidFill>
                  <a:srgbClr val="695D46"/>
                </a:solidFill>
                <a:latin typeface="Open Sans"/>
                <a:ea typeface="Open Sans"/>
                <a:cs typeface="Open Sans"/>
                <a:sym typeface="Open Sans"/>
              </a:rPr>
              <a:t>Thème: « Libérons nos corps, notre terre et nos territoires » et en solidarité avec les femmes d’ici et d’ailleurs. </a:t>
            </a:r>
          </a:p>
          <a:p>
            <a:pPr marL="0" lvl="0" indent="0">
              <a:lnSpc>
                <a:spcPct val="115000"/>
              </a:lnSpc>
              <a:spcBef>
                <a:spcPts val="1600"/>
              </a:spcBef>
              <a:buClr>
                <a:srgbClr val="695D46"/>
              </a:buClr>
              <a:buSzPct val="100000"/>
              <a:buFont typeface="Helvetica"/>
              <a:buChar char="•"/>
              <a:defRPr sz="1800"/>
            </a:pPr>
            <a:r>
              <a:rPr sz="1400" b="1">
                <a:solidFill>
                  <a:srgbClr val="695D46"/>
                </a:solidFill>
                <a:latin typeface="Open Sans"/>
                <a:ea typeface="Open Sans"/>
                <a:cs typeface="Open Sans"/>
                <a:sym typeface="Open Sans"/>
              </a:rPr>
              <a:t>L’équipe de l’AQOCI et les membres du Comité québécois femmes et développement</a:t>
            </a:r>
          </a:p>
          <a:p>
            <a:pPr marL="0" lvl="0" indent="0">
              <a:lnSpc>
                <a:spcPct val="115000"/>
              </a:lnSpc>
              <a:spcBef>
                <a:spcPts val="1600"/>
              </a:spcBef>
              <a:buClr>
                <a:srgbClr val="695D46"/>
              </a:buClr>
              <a:buSzPct val="100000"/>
              <a:buFont typeface="Helvetica"/>
              <a:buChar char="•"/>
              <a:defRPr sz="1800"/>
            </a:pPr>
            <a:r>
              <a:rPr sz="1400" b="1">
                <a:solidFill>
                  <a:srgbClr val="695D46"/>
                </a:solidFill>
                <a:latin typeface="Open Sans"/>
                <a:ea typeface="Open Sans"/>
                <a:cs typeface="Open Sans"/>
                <a:sym typeface="Open Sans"/>
              </a:rPr>
              <a:t> 30 femmes des OCI ont participé à la Marche mondiale des femmes à Trois-Rivières.</a:t>
            </a:r>
          </a:p>
          <a:p>
            <a:pPr marL="0" lvl="0" indent="0">
              <a:lnSpc>
                <a:spcPct val="115000"/>
              </a:lnSpc>
              <a:spcBef>
                <a:spcPts val="1600"/>
              </a:spcBef>
              <a:buClr>
                <a:srgbClr val="695D46"/>
              </a:buClr>
              <a:buSzPct val="100000"/>
              <a:buFont typeface="Helvetica"/>
              <a:buChar char="•"/>
              <a:defRPr sz="1800"/>
            </a:pPr>
            <a:r>
              <a:rPr sz="1400" b="1">
                <a:solidFill>
                  <a:srgbClr val="695D46"/>
                </a:solidFill>
                <a:latin typeface="Open Sans"/>
                <a:ea typeface="Open Sans"/>
                <a:cs typeface="Open Sans"/>
                <a:sym typeface="Open Sans"/>
              </a:rPr>
              <a:t>Collaboration avec les JQSI  sur thème de la MMF (5-14 novembre 2015)</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323527" y="411510"/>
            <a:ext cx="8521701" cy="1119188"/>
          </a:xfrm>
          <a:prstGeom prst="rect">
            <a:avLst/>
          </a:prstGeom>
        </p:spPr>
        <p:txBody>
          <a:bodyPr lIns="0" tIns="0" rIns="0" bIns="0">
            <a:normAutofit/>
          </a:bodyPr>
          <a:lstStyle>
            <a:lvl1pPr defTabSz="768095">
              <a:defRPr sz="3024" b="1">
                <a:solidFill>
                  <a:srgbClr val="EF6C00"/>
                </a:solidFill>
                <a:latin typeface="Franklin Gothic Medium Cond"/>
                <a:ea typeface="Franklin Gothic Medium Cond"/>
                <a:cs typeface="Franklin Gothic Medium Cond"/>
                <a:sym typeface="Franklin Gothic Medium Cond"/>
              </a:defRPr>
            </a:lvl1pPr>
          </a:lstStyle>
          <a:p>
            <a:pPr lvl="0">
              <a:defRPr sz="1800" b="0">
                <a:solidFill>
                  <a:srgbClr val="000000"/>
                </a:solidFill>
              </a:defRPr>
            </a:pPr>
            <a:r>
              <a:rPr sz="3024" b="1">
                <a:solidFill>
                  <a:srgbClr val="EF6C00"/>
                </a:solidFill>
              </a:rPr>
              <a:t>Le Regroupement pour les droits des femmes et la campagne Place aux débats</a:t>
            </a:r>
          </a:p>
        </p:txBody>
      </p:sp>
      <p:sp>
        <p:nvSpPr>
          <p:cNvPr id="87" name="Shape 87"/>
          <p:cNvSpPr>
            <a:spLocks noGrp="1"/>
          </p:cNvSpPr>
          <p:nvPr>
            <p:ph type="body" idx="1"/>
          </p:nvPr>
        </p:nvSpPr>
        <p:spPr>
          <a:xfrm>
            <a:off x="311150" y="1924050"/>
            <a:ext cx="8521700" cy="2644775"/>
          </a:xfrm>
          <a:prstGeom prst="rect">
            <a:avLst/>
          </a:prstGeom>
        </p:spPr>
        <p:txBody>
          <a:bodyPr lIns="0" tIns="0" rIns="0" bIns="0">
            <a:normAutofit/>
          </a:bodyPr>
          <a:lstStyle/>
          <a:p>
            <a:pPr marL="0" lvl="0" indent="0">
              <a:lnSpc>
                <a:spcPct val="115000"/>
              </a:lnSpc>
              <a:spcBef>
                <a:spcPts val="1600"/>
              </a:spcBef>
              <a:defRPr sz="1800"/>
            </a:pPr>
            <a:r>
              <a:rPr sz="1400" b="1" dirty="0" err="1">
                <a:solidFill>
                  <a:srgbClr val="695D46"/>
                </a:solidFill>
                <a:latin typeface="Open Sans"/>
                <a:ea typeface="Open Sans"/>
                <a:cs typeface="Open Sans"/>
                <a:sym typeface="Open Sans"/>
              </a:rPr>
              <a:t>Comité</a:t>
            </a:r>
            <a:r>
              <a:rPr sz="1400" b="1" dirty="0">
                <a:solidFill>
                  <a:srgbClr val="695D46"/>
                </a:solidFill>
                <a:latin typeface="Open Sans"/>
                <a:ea typeface="Open Sans"/>
                <a:cs typeface="Open Sans"/>
                <a:sym typeface="Open Sans"/>
              </a:rPr>
              <a:t> WRPG: </a:t>
            </a:r>
            <a:r>
              <a:rPr sz="1400" dirty="0">
                <a:solidFill>
                  <a:srgbClr val="695D46"/>
                </a:solidFill>
                <a:latin typeface="Open Sans"/>
                <a:ea typeface="Open Sans"/>
                <a:cs typeface="Open Sans"/>
                <a:sym typeface="Open Sans"/>
              </a:rPr>
              <a:t>Anne Delorme (AQOCI-CQFD), Geneviève Gauthier (Oxfam QC), Odette McCarthy (CECI) et Lis Suarez (Fem International).</a:t>
            </a:r>
          </a:p>
          <a:p>
            <a:pPr marL="0" lvl="0" indent="0">
              <a:lnSpc>
                <a:spcPct val="115000"/>
              </a:lnSpc>
              <a:spcBef>
                <a:spcPts val="1600"/>
              </a:spcBef>
              <a:defRPr sz="1800"/>
            </a:pPr>
            <a:endParaRPr sz="1400" dirty="0">
              <a:solidFill>
                <a:srgbClr val="695D46"/>
              </a:solidFill>
              <a:latin typeface="Open Sans"/>
              <a:ea typeface="Open Sans"/>
              <a:cs typeface="Open Sans"/>
              <a:sym typeface="Open Sans"/>
            </a:endParaRPr>
          </a:p>
          <a:p>
            <a:pPr marL="0" lvl="0" indent="0">
              <a:lnSpc>
                <a:spcPct val="115000"/>
              </a:lnSpc>
              <a:spcBef>
                <a:spcPts val="1600"/>
              </a:spcBef>
              <a:buClr>
                <a:srgbClr val="695D46"/>
              </a:buClr>
              <a:buSzPct val="100000"/>
              <a:buFont typeface="Helvetica"/>
              <a:buChar char="•"/>
              <a:defRPr sz="1800"/>
            </a:pPr>
            <a:r>
              <a:rPr sz="1400" b="1" dirty="0" err="1">
                <a:solidFill>
                  <a:srgbClr val="695D46"/>
                </a:solidFill>
                <a:latin typeface="Open Sans"/>
                <a:ea typeface="Open Sans"/>
                <a:cs typeface="Open Sans"/>
                <a:sym typeface="Open Sans"/>
              </a:rPr>
              <a:t>Appui</a:t>
            </a:r>
            <a:r>
              <a:rPr sz="1400" b="1" dirty="0">
                <a:solidFill>
                  <a:srgbClr val="695D46"/>
                </a:solidFill>
                <a:latin typeface="Open Sans"/>
                <a:ea typeface="Open Sans"/>
                <a:cs typeface="Open Sans"/>
                <a:sym typeface="Open Sans"/>
              </a:rPr>
              <a:t> à la </a:t>
            </a:r>
            <a:r>
              <a:rPr sz="1400" b="1" dirty="0" err="1">
                <a:solidFill>
                  <a:srgbClr val="695D46"/>
                </a:solidFill>
                <a:latin typeface="Open Sans"/>
                <a:ea typeface="Open Sans"/>
                <a:cs typeface="Open Sans"/>
                <a:sym typeface="Open Sans"/>
              </a:rPr>
              <a:t>campagne</a:t>
            </a:r>
            <a:r>
              <a:rPr sz="1400" b="1" dirty="0">
                <a:solidFill>
                  <a:srgbClr val="695D46"/>
                </a:solidFill>
                <a:latin typeface="Open Sans"/>
                <a:ea typeface="Open Sans"/>
                <a:cs typeface="Open Sans"/>
                <a:sym typeface="Open Sans"/>
              </a:rPr>
              <a:t> Place aux </a:t>
            </a:r>
            <a:r>
              <a:rPr sz="1400" b="1" dirty="0" err="1">
                <a:solidFill>
                  <a:srgbClr val="695D46"/>
                </a:solidFill>
                <a:latin typeface="Open Sans"/>
                <a:ea typeface="Open Sans"/>
                <a:cs typeface="Open Sans"/>
                <a:sym typeface="Open Sans"/>
              </a:rPr>
              <a:t>Débats</a:t>
            </a:r>
            <a:r>
              <a:rPr sz="1400" b="1" dirty="0">
                <a:solidFill>
                  <a:srgbClr val="695D46"/>
                </a:solidFill>
                <a:latin typeface="Open Sans"/>
                <a:ea typeface="Open Sans"/>
                <a:cs typeface="Open Sans"/>
                <a:sym typeface="Open Sans"/>
              </a:rPr>
              <a:t> pour la reconnaissance des droits des femmes </a:t>
            </a:r>
            <a:r>
              <a:rPr sz="1400" b="1" dirty="0" err="1">
                <a:solidFill>
                  <a:srgbClr val="695D46"/>
                </a:solidFill>
                <a:latin typeface="Open Sans"/>
                <a:ea typeface="Open Sans"/>
                <a:cs typeface="Open Sans"/>
                <a:sym typeface="Open Sans"/>
              </a:rPr>
              <a:t>lors</a:t>
            </a:r>
            <a:r>
              <a:rPr sz="1400" b="1" dirty="0">
                <a:solidFill>
                  <a:srgbClr val="695D46"/>
                </a:solidFill>
                <a:latin typeface="Open Sans"/>
                <a:ea typeface="Open Sans"/>
                <a:cs typeface="Open Sans"/>
                <a:sym typeface="Open Sans"/>
              </a:rPr>
              <a:t> de la </a:t>
            </a:r>
            <a:r>
              <a:rPr sz="1400" b="1" dirty="0" err="1">
                <a:solidFill>
                  <a:srgbClr val="695D46"/>
                </a:solidFill>
                <a:latin typeface="Open Sans"/>
                <a:ea typeface="Open Sans"/>
                <a:cs typeface="Open Sans"/>
                <a:sym typeface="Open Sans"/>
              </a:rPr>
              <a:t>campagne</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électorale</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fédérale</a:t>
            </a:r>
            <a:r>
              <a:rPr sz="1400" b="1" dirty="0">
                <a:solidFill>
                  <a:srgbClr val="695D46"/>
                </a:solidFill>
                <a:latin typeface="Open Sans"/>
                <a:ea typeface="Open Sans"/>
                <a:cs typeface="Open Sans"/>
                <a:sym typeface="Open Sans"/>
              </a:rPr>
              <a:t> de 2015. </a:t>
            </a:r>
          </a:p>
          <a:p>
            <a:pPr marL="0" lvl="0" indent="0">
              <a:lnSpc>
                <a:spcPct val="115000"/>
              </a:lnSpc>
              <a:spcBef>
                <a:spcPts val="1600"/>
              </a:spcBef>
              <a:buClr>
                <a:srgbClr val="695D46"/>
              </a:buClr>
              <a:buSzPct val="100000"/>
              <a:buFont typeface="Helvetica"/>
              <a:buChar char="•"/>
              <a:defRPr sz="1800"/>
            </a:pP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Réalisation</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d’entrevues</a:t>
            </a:r>
            <a:r>
              <a:rPr sz="1400" b="1" dirty="0">
                <a:solidFill>
                  <a:srgbClr val="695D46"/>
                </a:solidFill>
                <a:latin typeface="Open Sans"/>
                <a:ea typeface="Open Sans"/>
                <a:cs typeface="Open Sans"/>
                <a:sym typeface="Open Sans"/>
              </a:rPr>
              <a:t> par Francine Pelletier sur </a:t>
            </a:r>
            <a:r>
              <a:rPr sz="1400" b="1" dirty="0" err="1">
                <a:solidFill>
                  <a:srgbClr val="695D46"/>
                </a:solidFill>
                <a:latin typeface="Open Sans"/>
                <a:ea typeface="Open Sans"/>
                <a:cs typeface="Open Sans"/>
                <a:sym typeface="Open Sans"/>
              </a:rPr>
              <a:t>l’ÉFH</a:t>
            </a:r>
            <a:r>
              <a:rPr sz="1400" b="1" dirty="0">
                <a:solidFill>
                  <a:srgbClr val="695D46"/>
                </a:solidFill>
                <a:latin typeface="Open Sans"/>
                <a:ea typeface="Open Sans"/>
                <a:cs typeface="Open Sans"/>
                <a:sym typeface="Open Sans"/>
              </a:rPr>
              <a:t> avec les </a:t>
            </a:r>
            <a:r>
              <a:rPr sz="1400" b="1" dirty="0" err="1">
                <a:solidFill>
                  <a:srgbClr val="695D46"/>
                </a:solidFill>
                <a:latin typeface="Open Sans"/>
                <a:ea typeface="Open Sans"/>
                <a:cs typeface="Open Sans"/>
                <a:sym typeface="Open Sans"/>
              </a:rPr>
              <a:t>quatre</a:t>
            </a:r>
            <a:r>
              <a:rPr sz="1400" b="1" dirty="0">
                <a:solidFill>
                  <a:srgbClr val="695D46"/>
                </a:solidFill>
                <a:latin typeface="Open Sans"/>
                <a:ea typeface="Open Sans"/>
                <a:cs typeface="Open Sans"/>
                <a:sym typeface="Open Sans"/>
              </a:rPr>
              <a:t> chefs de </a:t>
            </a:r>
            <a:r>
              <a:rPr sz="1400" b="1" dirty="0" err="1">
                <a:solidFill>
                  <a:srgbClr val="695D46"/>
                </a:solidFill>
                <a:latin typeface="Open Sans"/>
                <a:ea typeface="Open Sans"/>
                <a:cs typeface="Open Sans"/>
                <a:sym typeface="Open Sans"/>
              </a:rPr>
              <a:t>partis</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débat</a:t>
            </a:r>
            <a:r>
              <a:rPr sz="1400" b="1" dirty="0">
                <a:solidFill>
                  <a:srgbClr val="695D46"/>
                </a:solidFill>
                <a:latin typeface="Open Sans"/>
                <a:ea typeface="Open Sans"/>
                <a:cs typeface="Open Sans"/>
                <a:sym typeface="Open Sans"/>
              </a:rPr>
              <a:t> sur le web avec les chefs des </a:t>
            </a:r>
            <a:r>
              <a:rPr sz="1400" b="1" dirty="0" err="1">
                <a:solidFill>
                  <a:srgbClr val="695D46"/>
                </a:solidFill>
                <a:latin typeface="Open Sans"/>
                <a:ea typeface="Open Sans"/>
                <a:cs typeface="Open Sans"/>
                <a:sym typeface="Open Sans"/>
              </a:rPr>
              <a:t>partis</a:t>
            </a:r>
            <a:r>
              <a:rPr sz="1400" b="1" dirty="0">
                <a:solidFill>
                  <a:srgbClr val="695D46"/>
                </a:solidFill>
                <a:latin typeface="Open Sans"/>
                <a:ea typeface="Open Sans"/>
                <a:cs typeface="Open Sans"/>
                <a:sym typeface="Open Sans"/>
              </a:rPr>
              <a:t> </a:t>
            </a:r>
            <a:r>
              <a:rPr sz="1400" b="1" dirty="0" err="1">
                <a:solidFill>
                  <a:srgbClr val="695D46"/>
                </a:solidFill>
                <a:latin typeface="Open Sans"/>
                <a:ea typeface="Open Sans"/>
                <a:cs typeface="Open Sans"/>
                <a:sym typeface="Open Sans"/>
              </a:rPr>
              <a:t>libéral</a:t>
            </a:r>
            <a:r>
              <a:rPr sz="1400" b="1" dirty="0">
                <a:solidFill>
                  <a:srgbClr val="695D46"/>
                </a:solidFill>
                <a:latin typeface="Open Sans"/>
                <a:ea typeface="Open Sans"/>
                <a:cs typeface="Open Sans"/>
                <a:sym typeface="Open Sans"/>
              </a:rPr>
              <a:t>, NPD, </a:t>
            </a:r>
            <a:r>
              <a:rPr sz="1400" b="1" dirty="0" smtClean="0">
                <a:solidFill>
                  <a:srgbClr val="695D46"/>
                </a:solidFill>
                <a:latin typeface="Open Sans"/>
                <a:ea typeface="Open Sans"/>
                <a:cs typeface="Open Sans"/>
                <a:sym typeface="Open Sans"/>
              </a:rPr>
              <a:t>Vert </a:t>
            </a:r>
            <a:r>
              <a:rPr sz="1400" b="1" dirty="0">
                <a:solidFill>
                  <a:srgbClr val="695D46"/>
                </a:solidFill>
                <a:latin typeface="Open Sans"/>
                <a:ea typeface="Open Sans"/>
                <a:cs typeface="Open Sans"/>
                <a:sym typeface="Open Sans"/>
              </a:rPr>
              <a:t>et Bloc Québécois)</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FFFFFF"/>
      </a:dk1>
      <a:lt1>
        <a:srgbClr val="A1E8D9"/>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EF6C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EF6C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EF6C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EF6C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917</Words>
  <Application>Microsoft Office PowerPoint</Application>
  <PresentationFormat>Affichage à l'écran (16:9)</PresentationFormat>
  <Paragraphs>111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Default</vt:lpstr>
      <vt:lpstr>Comité québécois femmes et développement</vt:lpstr>
      <vt:lpstr>  Les comités du CQFD: coordination - publication - ateliers- CQMMF- JQSI - 8 Mars - FSM          Le Coco– Publications – Ateliers - CQMMF–JQSI – 8 mars – FSM  </vt:lpstr>
      <vt:lpstr>Assemblées du CQFD </vt:lpstr>
      <vt:lpstr>Objectifs 2015-2016 du CQFD</vt:lpstr>
      <vt:lpstr>Ateliers, conférences, webinaires et formations</vt:lpstr>
      <vt:lpstr> Entente avec Affaires Mondiales Canada pour la diffusion sur leur site web du Guide sur l’intégration de l’EFH dans la gestion de programme (novembre 2015)  Webinaire sur les masculinités avec le RCC et Suzanne Dumouchel du CECI dans le cadre des 12 jours d’action contre la violence faite aux femmes (décembre 2015)  Conférence sur la santé maternelle de la coordonatrice (AMC, OCI, février 2015) Atelier sur l’aide humanitaire, les réfugiées et l’EFH par Céline Furie et Michel Arnaud (Oxfam Québec), Dilip Chinnakinda et François Louis Scylla (CECI) et Guy Des Aulnaies (Développement et paix), (AG du CQFD du 17 février 2016)</vt:lpstr>
      <vt:lpstr>La Marche mondiale de femmes 17 0ctobre 2015</vt:lpstr>
      <vt:lpstr>Marche mondiale des femmes à Trois Rivières</vt:lpstr>
      <vt:lpstr>Le Regroupement pour les droits des femmes et la campagne Place aux débats</vt:lpstr>
      <vt:lpstr>8 mars 2016</vt:lpstr>
      <vt:lpstr>La Communauté de pratique Genre (CdP)</vt:lpstr>
      <vt:lpstr>Publications, outils et communications</vt:lpstr>
      <vt:lpstr>Actualités EFH du CQFD</vt:lpstr>
      <vt:lpstr>Réseau francophone pour l’égalité femme-homme,  Organisation Internationale pour la Francophonie (OIF) </vt:lpstr>
      <vt:lpstr>Forum social mondial Montréal - 9 au 14 août  2016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québécois femmes et développement</dc:title>
  <dc:creator>Maurice Brunet</dc:creator>
  <cp:lastModifiedBy>.</cp:lastModifiedBy>
  <cp:revision>2</cp:revision>
  <dcterms:modified xsi:type="dcterms:W3CDTF">2016-05-30T17:50:16Z</dcterms:modified>
</cp:coreProperties>
</file>